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22" r:id="rId1"/>
  </p:sldMasterIdLst>
  <p:notesMasterIdLst>
    <p:notesMasterId r:id="rId70"/>
  </p:notesMasterIdLst>
  <p:sldIdLst>
    <p:sldId id="256" r:id="rId2"/>
    <p:sldId id="312" r:id="rId3"/>
    <p:sldId id="259" r:id="rId4"/>
    <p:sldId id="262" r:id="rId5"/>
    <p:sldId id="257" r:id="rId6"/>
    <p:sldId id="263" r:id="rId7"/>
    <p:sldId id="264" r:id="rId8"/>
    <p:sldId id="308" r:id="rId9"/>
    <p:sldId id="331" r:id="rId10"/>
    <p:sldId id="338" r:id="rId11"/>
    <p:sldId id="337" r:id="rId12"/>
    <p:sldId id="261" r:id="rId13"/>
    <p:sldId id="260" r:id="rId14"/>
    <p:sldId id="265" r:id="rId15"/>
    <p:sldId id="266" r:id="rId16"/>
    <p:sldId id="267" r:id="rId17"/>
    <p:sldId id="268" r:id="rId18"/>
    <p:sldId id="269" r:id="rId19"/>
    <p:sldId id="272" r:id="rId20"/>
    <p:sldId id="273" r:id="rId21"/>
    <p:sldId id="274" r:id="rId22"/>
    <p:sldId id="275" r:id="rId23"/>
    <p:sldId id="276" r:id="rId24"/>
    <p:sldId id="277" r:id="rId25"/>
    <p:sldId id="278" r:id="rId26"/>
    <p:sldId id="279" r:id="rId27"/>
    <p:sldId id="280" r:id="rId28"/>
    <p:sldId id="339" r:id="rId29"/>
    <p:sldId id="283" r:id="rId30"/>
    <p:sldId id="284" r:id="rId31"/>
    <p:sldId id="285" r:id="rId32"/>
    <p:sldId id="286" r:id="rId33"/>
    <p:sldId id="340" r:id="rId34"/>
    <p:sldId id="307" r:id="rId35"/>
    <p:sldId id="314" r:id="rId36"/>
    <p:sldId id="315" r:id="rId37"/>
    <p:sldId id="316" r:id="rId38"/>
    <p:sldId id="317" r:id="rId39"/>
    <p:sldId id="324" r:id="rId40"/>
    <p:sldId id="325" r:id="rId41"/>
    <p:sldId id="326" r:id="rId42"/>
    <p:sldId id="328" r:id="rId43"/>
    <p:sldId id="336" r:id="rId44"/>
    <p:sldId id="288" r:id="rId45"/>
    <p:sldId id="289" r:id="rId46"/>
    <p:sldId id="297" r:id="rId47"/>
    <p:sldId id="298" r:id="rId48"/>
    <p:sldId id="290" r:id="rId49"/>
    <p:sldId id="291" r:id="rId50"/>
    <p:sldId id="294" r:id="rId51"/>
    <p:sldId id="292" r:id="rId52"/>
    <p:sldId id="299" r:id="rId53"/>
    <p:sldId id="300" r:id="rId54"/>
    <p:sldId id="293" r:id="rId55"/>
    <p:sldId id="301" r:id="rId56"/>
    <p:sldId id="341" r:id="rId57"/>
    <p:sldId id="303" r:id="rId58"/>
    <p:sldId id="304" r:id="rId59"/>
    <p:sldId id="311" r:id="rId60"/>
    <p:sldId id="332" r:id="rId61"/>
    <p:sldId id="333" r:id="rId62"/>
    <p:sldId id="334" r:id="rId63"/>
    <p:sldId id="306" r:id="rId64"/>
    <p:sldId id="319" r:id="rId65"/>
    <p:sldId id="321" r:id="rId66"/>
    <p:sldId id="322" r:id="rId67"/>
    <p:sldId id="323" r:id="rId68"/>
    <p:sldId id="329" r:id="rId6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ＭＳ Ｐゴシック" charset="0"/>
        <a:cs typeface="+mn-cs"/>
      </a:defRPr>
    </a:lvl1pPr>
    <a:lvl2pPr marL="457200" algn="l" rtl="0" fontAlgn="base">
      <a:spcBef>
        <a:spcPct val="0"/>
      </a:spcBef>
      <a:spcAft>
        <a:spcPct val="0"/>
      </a:spcAft>
      <a:defRPr kern="1200">
        <a:solidFill>
          <a:schemeClr val="tx1"/>
        </a:solidFill>
        <a:latin typeface="Arial" charset="0"/>
        <a:ea typeface="ＭＳ Ｐゴシック" charset="0"/>
        <a:cs typeface="+mn-cs"/>
      </a:defRPr>
    </a:lvl2pPr>
    <a:lvl3pPr marL="914400" algn="l" rtl="0" fontAlgn="base">
      <a:spcBef>
        <a:spcPct val="0"/>
      </a:spcBef>
      <a:spcAft>
        <a:spcPct val="0"/>
      </a:spcAft>
      <a:defRPr kern="1200">
        <a:solidFill>
          <a:schemeClr val="tx1"/>
        </a:solidFill>
        <a:latin typeface="Arial" charset="0"/>
        <a:ea typeface="ＭＳ Ｐゴシック" charset="0"/>
        <a:cs typeface="+mn-cs"/>
      </a:defRPr>
    </a:lvl3pPr>
    <a:lvl4pPr marL="1371600" algn="l" rtl="0" fontAlgn="base">
      <a:spcBef>
        <a:spcPct val="0"/>
      </a:spcBef>
      <a:spcAft>
        <a:spcPct val="0"/>
      </a:spcAft>
      <a:defRPr kern="1200">
        <a:solidFill>
          <a:schemeClr val="tx1"/>
        </a:solidFill>
        <a:latin typeface="Arial" charset="0"/>
        <a:ea typeface="ＭＳ Ｐゴシック" charset="0"/>
        <a:cs typeface="+mn-cs"/>
      </a:defRPr>
    </a:lvl4pPr>
    <a:lvl5pPr marL="1828800" algn="l" rtl="0" fontAlgn="base">
      <a:spcBef>
        <a:spcPct val="0"/>
      </a:spcBef>
      <a:spcAft>
        <a:spcPct val="0"/>
      </a:spcAft>
      <a:defRPr kern="1200">
        <a:solidFill>
          <a:schemeClr val="tx1"/>
        </a:solidFill>
        <a:latin typeface="Arial" charset="0"/>
        <a:ea typeface="ＭＳ Ｐゴシック" charset="0"/>
        <a:cs typeface="+mn-cs"/>
      </a:defRPr>
    </a:lvl5pPr>
    <a:lvl6pPr marL="2286000" algn="l" defTabSz="457200" rtl="0" eaLnBrk="1" latinLnBrk="0" hangingPunct="1">
      <a:defRPr kern="1200">
        <a:solidFill>
          <a:schemeClr val="tx1"/>
        </a:solidFill>
        <a:latin typeface="Arial" charset="0"/>
        <a:ea typeface="ＭＳ Ｐゴシック" charset="0"/>
        <a:cs typeface="+mn-cs"/>
      </a:defRPr>
    </a:lvl6pPr>
    <a:lvl7pPr marL="2743200" algn="l" defTabSz="457200" rtl="0" eaLnBrk="1" latinLnBrk="0" hangingPunct="1">
      <a:defRPr kern="1200">
        <a:solidFill>
          <a:schemeClr val="tx1"/>
        </a:solidFill>
        <a:latin typeface="Arial" charset="0"/>
        <a:ea typeface="ＭＳ Ｐゴシック" charset="0"/>
        <a:cs typeface="+mn-cs"/>
      </a:defRPr>
    </a:lvl7pPr>
    <a:lvl8pPr marL="3200400" algn="l" defTabSz="457200" rtl="0" eaLnBrk="1" latinLnBrk="0" hangingPunct="1">
      <a:defRPr kern="1200">
        <a:solidFill>
          <a:schemeClr val="tx1"/>
        </a:solidFill>
        <a:latin typeface="Arial" charset="0"/>
        <a:ea typeface="ＭＳ Ｐゴシック" charset="0"/>
        <a:cs typeface="+mn-cs"/>
      </a:defRPr>
    </a:lvl8pPr>
    <a:lvl9pPr marL="3657600" algn="l" defTabSz="457200" rtl="0" eaLnBrk="1" latinLnBrk="0" hangingPunct="1">
      <a:defRPr kern="1200">
        <a:solidFill>
          <a:schemeClr val="tx1"/>
        </a:solidFill>
        <a:latin typeface="Arial"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4" d="100"/>
          <a:sy n="94" d="100"/>
        </p:scale>
        <p:origin x="-2872" y="54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5772"/>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slide" Target="slides/slide62.xml"/><Relationship Id="rId64" Type="http://schemas.openxmlformats.org/officeDocument/2006/relationships/slide" Target="slides/slide63.xml"/><Relationship Id="rId65" Type="http://schemas.openxmlformats.org/officeDocument/2006/relationships/slide" Target="slides/slide64.xml"/><Relationship Id="rId66" Type="http://schemas.openxmlformats.org/officeDocument/2006/relationships/slide" Target="slides/slide65.xml"/><Relationship Id="rId67" Type="http://schemas.openxmlformats.org/officeDocument/2006/relationships/slide" Target="slides/slide66.xml"/><Relationship Id="rId68" Type="http://schemas.openxmlformats.org/officeDocument/2006/relationships/slide" Target="slides/slide67.xml"/><Relationship Id="rId69" Type="http://schemas.openxmlformats.org/officeDocument/2006/relationships/slide" Target="slides/slide68.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70" Type="http://schemas.openxmlformats.org/officeDocument/2006/relationships/notesMaster" Target="notesMasters/notesMaster1.xml"/><Relationship Id="rId71" Type="http://schemas.openxmlformats.org/officeDocument/2006/relationships/printerSettings" Target="printerSettings/printerSettings1.bin"/><Relationship Id="rId72" Type="http://schemas.openxmlformats.org/officeDocument/2006/relationships/presProps" Target="presProps.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73" Type="http://schemas.openxmlformats.org/officeDocument/2006/relationships/viewProps" Target="viewProps.xml"/><Relationship Id="rId74" Type="http://schemas.openxmlformats.org/officeDocument/2006/relationships/theme" Target="theme/theme1.xml"/><Relationship Id="rId75" Type="http://schemas.openxmlformats.org/officeDocument/2006/relationships/tableStyles" Target="tableStyles.xml"/><Relationship Id="rId60" Type="http://schemas.openxmlformats.org/officeDocument/2006/relationships/slide" Target="slides/slide59.xml"/><Relationship Id="rId61" Type="http://schemas.openxmlformats.org/officeDocument/2006/relationships/slide" Target="slides/slide60.xml"/><Relationship Id="rId62" Type="http://schemas.openxmlformats.org/officeDocument/2006/relationships/slide" Target="slides/slide6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B11CF4-CBD7-4A80-B90E-0AE3E17826D1}" type="doc">
      <dgm:prSet loTypeId="urn:microsoft.com/office/officeart/2005/8/layout/hierarchy1" loCatId="hierarchy" qsTypeId="urn:microsoft.com/office/officeart/2005/8/quickstyle/3d2" qsCatId="3D" csTypeId="urn:microsoft.com/office/officeart/2005/8/colors/accent1_2" csCatId="accent1" phldr="1"/>
      <dgm:spPr/>
      <dgm:t>
        <a:bodyPr/>
        <a:lstStyle/>
        <a:p>
          <a:endParaRPr lang="en-US"/>
        </a:p>
      </dgm:t>
    </dgm:pt>
    <dgm:pt modelId="{CAEC6F2B-E170-460D-8E76-7C90AABBE4CA}">
      <dgm:prSet phldrT="[Text]"/>
      <dgm:spPr/>
      <dgm:t>
        <a:bodyPr/>
        <a:lstStyle/>
        <a:p>
          <a:r>
            <a:rPr lang="en-US" dirty="0" smtClean="0"/>
            <a:t>Stem cells</a:t>
          </a:r>
          <a:endParaRPr lang="en-US" dirty="0"/>
        </a:p>
      </dgm:t>
    </dgm:pt>
    <dgm:pt modelId="{B80E8CE5-3553-4FDA-85D2-DCE555F06A41}" type="parTrans" cxnId="{8F05CF54-41AD-4B11-B0E8-93F21E535275}">
      <dgm:prSet/>
      <dgm:spPr/>
      <dgm:t>
        <a:bodyPr/>
        <a:lstStyle/>
        <a:p>
          <a:endParaRPr lang="en-US"/>
        </a:p>
      </dgm:t>
    </dgm:pt>
    <dgm:pt modelId="{D81C7F5D-CB18-440C-8A48-B7FEC86878C8}" type="sibTrans" cxnId="{8F05CF54-41AD-4B11-B0E8-93F21E535275}">
      <dgm:prSet/>
      <dgm:spPr/>
      <dgm:t>
        <a:bodyPr/>
        <a:lstStyle/>
        <a:p>
          <a:endParaRPr lang="en-US"/>
        </a:p>
      </dgm:t>
    </dgm:pt>
    <dgm:pt modelId="{EB36189A-4371-47BE-B2AD-E617B83355C9}">
      <dgm:prSet phldrT="[Text]"/>
      <dgm:spPr/>
      <dgm:t>
        <a:bodyPr/>
        <a:lstStyle/>
        <a:p>
          <a:r>
            <a:rPr lang="en-US" dirty="0" smtClean="0">
              <a:solidFill>
                <a:srgbClr val="C00000"/>
              </a:solidFill>
            </a:rPr>
            <a:t>Embryonic</a:t>
          </a:r>
        </a:p>
        <a:p>
          <a:r>
            <a:rPr lang="en-US" dirty="0" smtClean="0"/>
            <a:t>Blastocyst inner cell</a:t>
          </a:r>
        </a:p>
        <a:p>
          <a:r>
            <a:rPr lang="en-US" dirty="0" smtClean="0"/>
            <a:t>mass</a:t>
          </a:r>
          <a:endParaRPr lang="en-US" dirty="0"/>
        </a:p>
      </dgm:t>
    </dgm:pt>
    <dgm:pt modelId="{011198CF-B319-454A-96B7-F560B257391F}" type="parTrans" cxnId="{153A46A6-DC5A-4477-81EC-77ED41579997}">
      <dgm:prSet/>
      <dgm:spPr/>
      <dgm:t>
        <a:bodyPr/>
        <a:lstStyle/>
        <a:p>
          <a:endParaRPr lang="en-US"/>
        </a:p>
      </dgm:t>
    </dgm:pt>
    <dgm:pt modelId="{ED301D79-C69B-4B7F-B4E4-06D4E126594D}" type="sibTrans" cxnId="{153A46A6-DC5A-4477-81EC-77ED41579997}">
      <dgm:prSet/>
      <dgm:spPr/>
      <dgm:t>
        <a:bodyPr/>
        <a:lstStyle/>
        <a:p>
          <a:endParaRPr lang="en-US"/>
        </a:p>
      </dgm:t>
    </dgm:pt>
    <dgm:pt modelId="{5C712AD2-0A0B-4804-90B1-1F079673DBBD}">
      <dgm:prSet phldrT="[Text]"/>
      <dgm:spPr/>
      <dgm:t>
        <a:bodyPr/>
        <a:lstStyle/>
        <a:p>
          <a:r>
            <a:rPr lang="en-US" dirty="0" smtClean="0">
              <a:solidFill>
                <a:srgbClr val="C00000"/>
              </a:solidFill>
            </a:rPr>
            <a:t>Fetal</a:t>
          </a:r>
        </a:p>
        <a:p>
          <a:r>
            <a:rPr lang="en-US" dirty="0" smtClean="0">
              <a:solidFill>
                <a:schemeClr val="bg1"/>
              </a:solidFill>
            </a:rPr>
            <a:t>fetal blood</a:t>
          </a:r>
        </a:p>
        <a:p>
          <a:r>
            <a:rPr lang="en-US" dirty="0" smtClean="0">
              <a:solidFill>
                <a:schemeClr val="bg1"/>
              </a:solidFill>
            </a:rPr>
            <a:t>and tissue</a:t>
          </a:r>
          <a:r>
            <a:rPr lang="en-US" dirty="0" smtClean="0">
              <a:solidFill>
                <a:srgbClr val="C00000"/>
              </a:solidFill>
            </a:rPr>
            <a:t>s</a:t>
          </a:r>
        </a:p>
      </dgm:t>
    </dgm:pt>
    <dgm:pt modelId="{CC3F8B3A-C9D1-4DAC-B209-6CEC6BAE7276}" type="parTrans" cxnId="{9483F96C-AB1D-490B-8B9D-EDE13875F37A}">
      <dgm:prSet/>
      <dgm:spPr/>
      <dgm:t>
        <a:bodyPr/>
        <a:lstStyle/>
        <a:p>
          <a:endParaRPr lang="en-US"/>
        </a:p>
      </dgm:t>
    </dgm:pt>
    <dgm:pt modelId="{E78F514C-3D4B-4726-A1D8-4D315CD02EC5}" type="sibTrans" cxnId="{9483F96C-AB1D-490B-8B9D-EDE13875F37A}">
      <dgm:prSet/>
      <dgm:spPr/>
      <dgm:t>
        <a:bodyPr/>
        <a:lstStyle/>
        <a:p>
          <a:endParaRPr lang="en-US"/>
        </a:p>
      </dgm:t>
    </dgm:pt>
    <dgm:pt modelId="{D2AD3A86-258E-45EE-875A-5E2C47E2D9EB}">
      <dgm:prSet phldrT="[Text]"/>
      <dgm:spPr/>
      <dgm:t>
        <a:bodyPr/>
        <a:lstStyle/>
        <a:p>
          <a:r>
            <a:rPr lang="en-US" dirty="0" smtClean="0">
              <a:solidFill>
                <a:srgbClr val="C00000"/>
              </a:solidFill>
            </a:rPr>
            <a:t>Adult</a:t>
          </a:r>
        </a:p>
      </dgm:t>
    </dgm:pt>
    <dgm:pt modelId="{55FE25D9-1627-43BE-B572-F946E9C413AD}" type="parTrans" cxnId="{006BE505-DB0B-4182-BD76-850F5136FDF0}">
      <dgm:prSet/>
      <dgm:spPr/>
      <dgm:t>
        <a:bodyPr/>
        <a:lstStyle/>
        <a:p>
          <a:endParaRPr lang="en-US"/>
        </a:p>
      </dgm:t>
    </dgm:pt>
    <dgm:pt modelId="{FAED3FA1-2ACA-472C-8870-332C56AEE641}" type="sibTrans" cxnId="{006BE505-DB0B-4182-BD76-850F5136FDF0}">
      <dgm:prSet/>
      <dgm:spPr/>
      <dgm:t>
        <a:bodyPr/>
        <a:lstStyle/>
        <a:p>
          <a:endParaRPr lang="en-US"/>
        </a:p>
      </dgm:t>
    </dgm:pt>
    <dgm:pt modelId="{4D1527B6-EE22-40AC-8249-8B125A4DE531}" type="pres">
      <dgm:prSet presAssocID="{3DB11CF4-CBD7-4A80-B90E-0AE3E17826D1}" presName="hierChild1" presStyleCnt="0">
        <dgm:presLayoutVars>
          <dgm:chPref val="1"/>
          <dgm:dir/>
          <dgm:animOne val="branch"/>
          <dgm:animLvl val="lvl"/>
          <dgm:resizeHandles/>
        </dgm:presLayoutVars>
      </dgm:prSet>
      <dgm:spPr/>
      <dgm:t>
        <a:bodyPr/>
        <a:lstStyle/>
        <a:p>
          <a:endParaRPr lang="en-US"/>
        </a:p>
      </dgm:t>
    </dgm:pt>
    <dgm:pt modelId="{6B194E5D-C3A0-494A-926C-53635AD331E9}" type="pres">
      <dgm:prSet presAssocID="{CAEC6F2B-E170-460D-8E76-7C90AABBE4CA}" presName="hierRoot1" presStyleCnt="0"/>
      <dgm:spPr/>
    </dgm:pt>
    <dgm:pt modelId="{B9B562ED-5757-4107-9EA0-9FDD419F8018}" type="pres">
      <dgm:prSet presAssocID="{CAEC6F2B-E170-460D-8E76-7C90AABBE4CA}" presName="composite" presStyleCnt="0"/>
      <dgm:spPr/>
    </dgm:pt>
    <dgm:pt modelId="{899098A6-FD02-45A1-974D-55956FE4405A}" type="pres">
      <dgm:prSet presAssocID="{CAEC6F2B-E170-460D-8E76-7C90AABBE4CA}" presName="background" presStyleLbl="node0" presStyleIdx="0" presStyleCnt="1"/>
      <dgm:spPr/>
    </dgm:pt>
    <dgm:pt modelId="{3AE9D6CC-B887-443A-82B1-3529075C3DC2}" type="pres">
      <dgm:prSet presAssocID="{CAEC6F2B-E170-460D-8E76-7C90AABBE4CA}" presName="text" presStyleLbl="fgAcc0" presStyleIdx="0" presStyleCnt="1" custScaleX="229240" custScaleY="82781" custLinFactNeighborX="-8713" custLinFactNeighborY="-54365">
        <dgm:presLayoutVars>
          <dgm:chPref val="3"/>
        </dgm:presLayoutVars>
      </dgm:prSet>
      <dgm:spPr/>
      <dgm:t>
        <a:bodyPr/>
        <a:lstStyle/>
        <a:p>
          <a:endParaRPr lang="en-US"/>
        </a:p>
      </dgm:t>
    </dgm:pt>
    <dgm:pt modelId="{CD994441-C6A0-4D6F-ABBC-FF9AC95CBF74}" type="pres">
      <dgm:prSet presAssocID="{CAEC6F2B-E170-460D-8E76-7C90AABBE4CA}" presName="hierChild2" presStyleCnt="0"/>
      <dgm:spPr/>
    </dgm:pt>
    <dgm:pt modelId="{295ADF7D-84A7-4D99-860B-47CCE1705062}" type="pres">
      <dgm:prSet presAssocID="{011198CF-B319-454A-96B7-F560B257391F}" presName="Name10" presStyleLbl="parChTrans1D2" presStyleIdx="0" presStyleCnt="3"/>
      <dgm:spPr/>
      <dgm:t>
        <a:bodyPr/>
        <a:lstStyle/>
        <a:p>
          <a:endParaRPr lang="en-US"/>
        </a:p>
      </dgm:t>
    </dgm:pt>
    <dgm:pt modelId="{18B563A5-58BB-4973-B96E-7911BD03FB2F}" type="pres">
      <dgm:prSet presAssocID="{EB36189A-4371-47BE-B2AD-E617B83355C9}" presName="hierRoot2" presStyleCnt="0"/>
      <dgm:spPr/>
    </dgm:pt>
    <dgm:pt modelId="{3B0395CE-FAAD-49BE-B22A-9E52B9100D60}" type="pres">
      <dgm:prSet presAssocID="{EB36189A-4371-47BE-B2AD-E617B83355C9}" presName="composite2" presStyleCnt="0"/>
      <dgm:spPr/>
    </dgm:pt>
    <dgm:pt modelId="{D93DC15E-8DB5-4762-B740-BCC6B5FA2122}" type="pres">
      <dgm:prSet presAssocID="{EB36189A-4371-47BE-B2AD-E617B83355C9}" presName="background2" presStyleLbl="node2" presStyleIdx="0" presStyleCnt="3"/>
      <dgm:spPr/>
    </dgm:pt>
    <dgm:pt modelId="{AE4EE385-3441-4A0F-A4A1-A6A3E6E55548}" type="pres">
      <dgm:prSet presAssocID="{EB36189A-4371-47BE-B2AD-E617B83355C9}" presName="text2" presStyleLbl="fgAcc2" presStyleIdx="0" presStyleCnt="3" custScaleY="86962">
        <dgm:presLayoutVars>
          <dgm:chPref val="3"/>
        </dgm:presLayoutVars>
      </dgm:prSet>
      <dgm:spPr/>
      <dgm:t>
        <a:bodyPr/>
        <a:lstStyle/>
        <a:p>
          <a:endParaRPr lang="en-US"/>
        </a:p>
      </dgm:t>
    </dgm:pt>
    <dgm:pt modelId="{535D14AC-E3E0-420F-9275-D52049E45ECA}" type="pres">
      <dgm:prSet presAssocID="{EB36189A-4371-47BE-B2AD-E617B83355C9}" presName="hierChild3" presStyleCnt="0"/>
      <dgm:spPr/>
    </dgm:pt>
    <dgm:pt modelId="{68C4BF43-E940-44BF-8426-71F42919ABB7}" type="pres">
      <dgm:prSet presAssocID="{CC3F8B3A-C9D1-4DAC-B209-6CEC6BAE7276}" presName="Name10" presStyleLbl="parChTrans1D2" presStyleIdx="1" presStyleCnt="3"/>
      <dgm:spPr/>
      <dgm:t>
        <a:bodyPr/>
        <a:lstStyle/>
        <a:p>
          <a:endParaRPr lang="en-US"/>
        </a:p>
      </dgm:t>
    </dgm:pt>
    <dgm:pt modelId="{10CFBF39-5DD8-4EA3-8FEB-7F4E24880BB6}" type="pres">
      <dgm:prSet presAssocID="{5C712AD2-0A0B-4804-90B1-1F079673DBBD}" presName="hierRoot2" presStyleCnt="0"/>
      <dgm:spPr/>
    </dgm:pt>
    <dgm:pt modelId="{9F0D57C9-5F26-4171-8219-25DA0C34A1A6}" type="pres">
      <dgm:prSet presAssocID="{5C712AD2-0A0B-4804-90B1-1F079673DBBD}" presName="composite2" presStyleCnt="0"/>
      <dgm:spPr/>
    </dgm:pt>
    <dgm:pt modelId="{22418C2A-2AC2-47F5-8299-D793BA33C127}" type="pres">
      <dgm:prSet presAssocID="{5C712AD2-0A0B-4804-90B1-1F079673DBBD}" presName="background2" presStyleLbl="node2" presStyleIdx="1" presStyleCnt="3"/>
      <dgm:spPr/>
    </dgm:pt>
    <dgm:pt modelId="{77428D78-B1FC-428C-92E1-F622D11BE0CB}" type="pres">
      <dgm:prSet presAssocID="{5C712AD2-0A0B-4804-90B1-1F079673DBBD}" presName="text2" presStyleLbl="fgAcc2" presStyleIdx="1" presStyleCnt="3" custScaleY="86962">
        <dgm:presLayoutVars>
          <dgm:chPref val="3"/>
        </dgm:presLayoutVars>
      </dgm:prSet>
      <dgm:spPr/>
      <dgm:t>
        <a:bodyPr/>
        <a:lstStyle/>
        <a:p>
          <a:endParaRPr lang="en-US"/>
        </a:p>
      </dgm:t>
    </dgm:pt>
    <dgm:pt modelId="{2E433BCD-D5CE-4995-8464-CF9CE614B31C}" type="pres">
      <dgm:prSet presAssocID="{5C712AD2-0A0B-4804-90B1-1F079673DBBD}" presName="hierChild3" presStyleCnt="0"/>
      <dgm:spPr/>
    </dgm:pt>
    <dgm:pt modelId="{2C5D720C-D92D-4108-9B15-61C81D32A0EB}" type="pres">
      <dgm:prSet presAssocID="{55FE25D9-1627-43BE-B572-F946E9C413AD}" presName="Name10" presStyleLbl="parChTrans1D2" presStyleIdx="2" presStyleCnt="3"/>
      <dgm:spPr/>
      <dgm:t>
        <a:bodyPr/>
        <a:lstStyle/>
        <a:p>
          <a:endParaRPr lang="en-US"/>
        </a:p>
      </dgm:t>
    </dgm:pt>
    <dgm:pt modelId="{B3152C47-3A50-4FE6-8152-321671534A0C}" type="pres">
      <dgm:prSet presAssocID="{D2AD3A86-258E-45EE-875A-5E2C47E2D9EB}" presName="hierRoot2" presStyleCnt="0"/>
      <dgm:spPr/>
    </dgm:pt>
    <dgm:pt modelId="{0BB80F7E-8B48-44E9-B148-B76BF7C81D1C}" type="pres">
      <dgm:prSet presAssocID="{D2AD3A86-258E-45EE-875A-5E2C47E2D9EB}" presName="composite2" presStyleCnt="0"/>
      <dgm:spPr/>
    </dgm:pt>
    <dgm:pt modelId="{F33FFCB4-303D-4744-8BB5-26B2A0825F61}" type="pres">
      <dgm:prSet presAssocID="{D2AD3A86-258E-45EE-875A-5E2C47E2D9EB}" presName="background2" presStyleLbl="node2" presStyleIdx="2" presStyleCnt="3"/>
      <dgm:spPr/>
    </dgm:pt>
    <dgm:pt modelId="{CBE9C275-9E2A-47F2-8E94-B820584F964E}" type="pres">
      <dgm:prSet presAssocID="{D2AD3A86-258E-45EE-875A-5E2C47E2D9EB}" presName="text2" presStyleLbl="fgAcc2" presStyleIdx="2" presStyleCnt="3" custScaleY="67088">
        <dgm:presLayoutVars>
          <dgm:chPref val="3"/>
        </dgm:presLayoutVars>
      </dgm:prSet>
      <dgm:spPr/>
      <dgm:t>
        <a:bodyPr/>
        <a:lstStyle/>
        <a:p>
          <a:endParaRPr lang="en-US"/>
        </a:p>
      </dgm:t>
    </dgm:pt>
    <dgm:pt modelId="{C6E1EA88-0778-427D-B642-0841C8715167}" type="pres">
      <dgm:prSet presAssocID="{D2AD3A86-258E-45EE-875A-5E2C47E2D9EB}" presName="hierChild3" presStyleCnt="0"/>
      <dgm:spPr/>
    </dgm:pt>
  </dgm:ptLst>
  <dgm:cxnLst>
    <dgm:cxn modelId="{68F7A731-219B-4AB6-95D0-A0CC3C052B5C}" type="presOf" srcId="{EB36189A-4371-47BE-B2AD-E617B83355C9}" destId="{AE4EE385-3441-4A0F-A4A1-A6A3E6E55548}" srcOrd="0" destOrd="0" presId="urn:microsoft.com/office/officeart/2005/8/layout/hierarchy1"/>
    <dgm:cxn modelId="{153A46A6-DC5A-4477-81EC-77ED41579997}" srcId="{CAEC6F2B-E170-460D-8E76-7C90AABBE4CA}" destId="{EB36189A-4371-47BE-B2AD-E617B83355C9}" srcOrd="0" destOrd="0" parTransId="{011198CF-B319-454A-96B7-F560B257391F}" sibTransId="{ED301D79-C69B-4B7F-B4E4-06D4E126594D}"/>
    <dgm:cxn modelId="{39481787-3359-4B62-8CB0-89CA3E179BF4}" type="presOf" srcId="{CAEC6F2B-E170-460D-8E76-7C90AABBE4CA}" destId="{3AE9D6CC-B887-443A-82B1-3529075C3DC2}" srcOrd="0" destOrd="0" presId="urn:microsoft.com/office/officeart/2005/8/layout/hierarchy1"/>
    <dgm:cxn modelId="{8F05CF54-41AD-4B11-B0E8-93F21E535275}" srcId="{3DB11CF4-CBD7-4A80-B90E-0AE3E17826D1}" destId="{CAEC6F2B-E170-460D-8E76-7C90AABBE4CA}" srcOrd="0" destOrd="0" parTransId="{B80E8CE5-3553-4FDA-85D2-DCE555F06A41}" sibTransId="{D81C7F5D-CB18-440C-8A48-B7FEC86878C8}"/>
    <dgm:cxn modelId="{D88143C7-7567-4A28-96A3-BFE8BE09E973}" type="presOf" srcId="{011198CF-B319-454A-96B7-F560B257391F}" destId="{295ADF7D-84A7-4D99-860B-47CCE1705062}" srcOrd="0" destOrd="0" presId="urn:microsoft.com/office/officeart/2005/8/layout/hierarchy1"/>
    <dgm:cxn modelId="{D7F7AC90-CD01-4CDA-BA52-A3B6DAD5B30F}" type="presOf" srcId="{CC3F8B3A-C9D1-4DAC-B209-6CEC6BAE7276}" destId="{68C4BF43-E940-44BF-8426-71F42919ABB7}" srcOrd="0" destOrd="0" presId="urn:microsoft.com/office/officeart/2005/8/layout/hierarchy1"/>
    <dgm:cxn modelId="{0F31A6E4-E89C-4D7A-910A-1472939BF42B}" type="presOf" srcId="{3DB11CF4-CBD7-4A80-B90E-0AE3E17826D1}" destId="{4D1527B6-EE22-40AC-8249-8B125A4DE531}" srcOrd="0" destOrd="0" presId="urn:microsoft.com/office/officeart/2005/8/layout/hierarchy1"/>
    <dgm:cxn modelId="{006BE505-DB0B-4182-BD76-850F5136FDF0}" srcId="{CAEC6F2B-E170-460D-8E76-7C90AABBE4CA}" destId="{D2AD3A86-258E-45EE-875A-5E2C47E2D9EB}" srcOrd="2" destOrd="0" parTransId="{55FE25D9-1627-43BE-B572-F946E9C413AD}" sibTransId="{FAED3FA1-2ACA-472C-8870-332C56AEE641}"/>
    <dgm:cxn modelId="{32E029D2-6BFF-456B-957C-3F3229DFD66A}" type="presOf" srcId="{55FE25D9-1627-43BE-B572-F946E9C413AD}" destId="{2C5D720C-D92D-4108-9B15-61C81D32A0EB}" srcOrd="0" destOrd="0" presId="urn:microsoft.com/office/officeart/2005/8/layout/hierarchy1"/>
    <dgm:cxn modelId="{2CD77BBF-A844-4B8C-ACFC-B3740F0FD439}" type="presOf" srcId="{D2AD3A86-258E-45EE-875A-5E2C47E2D9EB}" destId="{CBE9C275-9E2A-47F2-8E94-B820584F964E}" srcOrd="0" destOrd="0" presId="urn:microsoft.com/office/officeart/2005/8/layout/hierarchy1"/>
    <dgm:cxn modelId="{9483F96C-AB1D-490B-8B9D-EDE13875F37A}" srcId="{CAEC6F2B-E170-460D-8E76-7C90AABBE4CA}" destId="{5C712AD2-0A0B-4804-90B1-1F079673DBBD}" srcOrd="1" destOrd="0" parTransId="{CC3F8B3A-C9D1-4DAC-B209-6CEC6BAE7276}" sibTransId="{E78F514C-3D4B-4726-A1D8-4D315CD02EC5}"/>
    <dgm:cxn modelId="{84BA2B59-5165-4823-9F10-0E46CDF0BC65}" type="presOf" srcId="{5C712AD2-0A0B-4804-90B1-1F079673DBBD}" destId="{77428D78-B1FC-428C-92E1-F622D11BE0CB}" srcOrd="0" destOrd="0" presId="urn:microsoft.com/office/officeart/2005/8/layout/hierarchy1"/>
    <dgm:cxn modelId="{DEF7FD04-D34A-4153-97C2-CDA395DD58E2}" type="presParOf" srcId="{4D1527B6-EE22-40AC-8249-8B125A4DE531}" destId="{6B194E5D-C3A0-494A-926C-53635AD331E9}" srcOrd="0" destOrd="0" presId="urn:microsoft.com/office/officeart/2005/8/layout/hierarchy1"/>
    <dgm:cxn modelId="{F9AE7852-81F9-44F8-BBC1-18167591324D}" type="presParOf" srcId="{6B194E5D-C3A0-494A-926C-53635AD331E9}" destId="{B9B562ED-5757-4107-9EA0-9FDD419F8018}" srcOrd="0" destOrd="0" presId="urn:microsoft.com/office/officeart/2005/8/layout/hierarchy1"/>
    <dgm:cxn modelId="{CD61708C-F32D-4346-80FD-A2972D095648}" type="presParOf" srcId="{B9B562ED-5757-4107-9EA0-9FDD419F8018}" destId="{899098A6-FD02-45A1-974D-55956FE4405A}" srcOrd="0" destOrd="0" presId="urn:microsoft.com/office/officeart/2005/8/layout/hierarchy1"/>
    <dgm:cxn modelId="{6AB62F32-6737-48D4-8AEE-4D31DAB4B435}" type="presParOf" srcId="{B9B562ED-5757-4107-9EA0-9FDD419F8018}" destId="{3AE9D6CC-B887-443A-82B1-3529075C3DC2}" srcOrd="1" destOrd="0" presId="urn:microsoft.com/office/officeart/2005/8/layout/hierarchy1"/>
    <dgm:cxn modelId="{8301B084-006B-446A-AAF7-7408D2F0F011}" type="presParOf" srcId="{6B194E5D-C3A0-494A-926C-53635AD331E9}" destId="{CD994441-C6A0-4D6F-ABBC-FF9AC95CBF74}" srcOrd="1" destOrd="0" presId="urn:microsoft.com/office/officeart/2005/8/layout/hierarchy1"/>
    <dgm:cxn modelId="{11535523-40B4-4E6E-B1AC-337AB3512209}" type="presParOf" srcId="{CD994441-C6A0-4D6F-ABBC-FF9AC95CBF74}" destId="{295ADF7D-84A7-4D99-860B-47CCE1705062}" srcOrd="0" destOrd="0" presId="urn:microsoft.com/office/officeart/2005/8/layout/hierarchy1"/>
    <dgm:cxn modelId="{C64201F6-D187-42C0-85E6-267605F4A2BF}" type="presParOf" srcId="{CD994441-C6A0-4D6F-ABBC-FF9AC95CBF74}" destId="{18B563A5-58BB-4973-B96E-7911BD03FB2F}" srcOrd="1" destOrd="0" presId="urn:microsoft.com/office/officeart/2005/8/layout/hierarchy1"/>
    <dgm:cxn modelId="{ACBF6F6D-3299-4C19-A1AE-C7E2DF2153F1}" type="presParOf" srcId="{18B563A5-58BB-4973-B96E-7911BD03FB2F}" destId="{3B0395CE-FAAD-49BE-B22A-9E52B9100D60}" srcOrd="0" destOrd="0" presId="urn:microsoft.com/office/officeart/2005/8/layout/hierarchy1"/>
    <dgm:cxn modelId="{C86A7F69-3823-4FD9-8FC1-672C6880865C}" type="presParOf" srcId="{3B0395CE-FAAD-49BE-B22A-9E52B9100D60}" destId="{D93DC15E-8DB5-4762-B740-BCC6B5FA2122}" srcOrd="0" destOrd="0" presId="urn:microsoft.com/office/officeart/2005/8/layout/hierarchy1"/>
    <dgm:cxn modelId="{1AFE93D4-07FA-4064-A485-CC50803D43C5}" type="presParOf" srcId="{3B0395CE-FAAD-49BE-B22A-9E52B9100D60}" destId="{AE4EE385-3441-4A0F-A4A1-A6A3E6E55548}" srcOrd="1" destOrd="0" presId="urn:microsoft.com/office/officeart/2005/8/layout/hierarchy1"/>
    <dgm:cxn modelId="{85485317-94FD-433A-A99A-4AF04936491C}" type="presParOf" srcId="{18B563A5-58BB-4973-B96E-7911BD03FB2F}" destId="{535D14AC-E3E0-420F-9275-D52049E45ECA}" srcOrd="1" destOrd="0" presId="urn:microsoft.com/office/officeart/2005/8/layout/hierarchy1"/>
    <dgm:cxn modelId="{C3F53344-3409-4427-A923-99E404DB2E04}" type="presParOf" srcId="{CD994441-C6A0-4D6F-ABBC-FF9AC95CBF74}" destId="{68C4BF43-E940-44BF-8426-71F42919ABB7}" srcOrd="2" destOrd="0" presId="urn:microsoft.com/office/officeart/2005/8/layout/hierarchy1"/>
    <dgm:cxn modelId="{35972B28-F438-44A5-BE94-E55E6B2CC093}" type="presParOf" srcId="{CD994441-C6A0-4D6F-ABBC-FF9AC95CBF74}" destId="{10CFBF39-5DD8-4EA3-8FEB-7F4E24880BB6}" srcOrd="3" destOrd="0" presId="urn:microsoft.com/office/officeart/2005/8/layout/hierarchy1"/>
    <dgm:cxn modelId="{C92EEDC3-21BC-446B-9D9E-2D6154EB5110}" type="presParOf" srcId="{10CFBF39-5DD8-4EA3-8FEB-7F4E24880BB6}" destId="{9F0D57C9-5F26-4171-8219-25DA0C34A1A6}" srcOrd="0" destOrd="0" presId="urn:microsoft.com/office/officeart/2005/8/layout/hierarchy1"/>
    <dgm:cxn modelId="{3FA1EED3-CA35-4127-8EB7-940D792A4CDC}" type="presParOf" srcId="{9F0D57C9-5F26-4171-8219-25DA0C34A1A6}" destId="{22418C2A-2AC2-47F5-8299-D793BA33C127}" srcOrd="0" destOrd="0" presId="urn:microsoft.com/office/officeart/2005/8/layout/hierarchy1"/>
    <dgm:cxn modelId="{2EA40D91-8204-412D-A397-31E182416E42}" type="presParOf" srcId="{9F0D57C9-5F26-4171-8219-25DA0C34A1A6}" destId="{77428D78-B1FC-428C-92E1-F622D11BE0CB}" srcOrd="1" destOrd="0" presId="urn:microsoft.com/office/officeart/2005/8/layout/hierarchy1"/>
    <dgm:cxn modelId="{F39C4900-2AF1-4463-B2E5-3A39AFA11B54}" type="presParOf" srcId="{10CFBF39-5DD8-4EA3-8FEB-7F4E24880BB6}" destId="{2E433BCD-D5CE-4995-8464-CF9CE614B31C}" srcOrd="1" destOrd="0" presId="urn:microsoft.com/office/officeart/2005/8/layout/hierarchy1"/>
    <dgm:cxn modelId="{6410BADA-2210-447D-AD08-B50105B2B629}" type="presParOf" srcId="{CD994441-C6A0-4D6F-ABBC-FF9AC95CBF74}" destId="{2C5D720C-D92D-4108-9B15-61C81D32A0EB}" srcOrd="4" destOrd="0" presId="urn:microsoft.com/office/officeart/2005/8/layout/hierarchy1"/>
    <dgm:cxn modelId="{9C34C4CC-5195-4E31-9EC3-B4A6ABF332AD}" type="presParOf" srcId="{CD994441-C6A0-4D6F-ABBC-FF9AC95CBF74}" destId="{B3152C47-3A50-4FE6-8152-321671534A0C}" srcOrd="5" destOrd="0" presId="urn:microsoft.com/office/officeart/2005/8/layout/hierarchy1"/>
    <dgm:cxn modelId="{C478F75B-51C2-4C25-BC59-E34B975C8A12}" type="presParOf" srcId="{B3152C47-3A50-4FE6-8152-321671534A0C}" destId="{0BB80F7E-8B48-44E9-B148-B76BF7C81D1C}" srcOrd="0" destOrd="0" presId="urn:microsoft.com/office/officeart/2005/8/layout/hierarchy1"/>
    <dgm:cxn modelId="{33FDFF13-4F82-42CA-9AD3-52721DB5A548}" type="presParOf" srcId="{0BB80F7E-8B48-44E9-B148-B76BF7C81D1C}" destId="{F33FFCB4-303D-4744-8BB5-26B2A0825F61}" srcOrd="0" destOrd="0" presId="urn:microsoft.com/office/officeart/2005/8/layout/hierarchy1"/>
    <dgm:cxn modelId="{B3AE1172-0018-467A-9E5B-7B52E3488CA3}" type="presParOf" srcId="{0BB80F7E-8B48-44E9-B148-B76BF7C81D1C}" destId="{CBE9C275-9E2A-47F2-8E94-B820584F964E}" srcOrd="1" destOrd="0" presId="urn:microsoft.com/office/officeart/2005/8/layout/hierarchy1"/>
    <dgm:cxn modelId="{78BC170A-E2B1-4CE6-BB44-F1AD1B154E8A}" type="presParOf" srcId="{B3152C47-3A50-4FE6-8152-321671534A0C}" destId="{C6E1EA88-0778-427D-B642-0841C8715167}" srcOrd="1" destOrd="0" presId="urn:microsoft.com/office/officeart/2005/8/layout/hierarchy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5D720C-D92D-4108-9B15-61C81D32A0EB}">
      <dsp:nvSpPr>
        <dsp:cNvPr id="0" name=""/>
        <dsp:cNvSpPr/>
      </dsp:nvSpPr>
      <dsp:spPr>
        <a:xfrm>
          <a:off x="3784543" y="972361"/>
          <a:ext cx="3030593" cy="1243332"/>
        </a:xfrm>
        <a:custGeom>
          <a:avLst/>
          <a:gdLst/>
          <a:ahLst/>
          <a:cxnLst/>
          <a:rect l="0" t="0" r="0" b="0"/>
          <a:pathLst>
            <a:path>
              <a:moveTo>
                <a:pt x="0" y="0"/>
              </a:moveTo>
              <a:lnTo>
                <a:pt x="0" y="1028913"/>
              </a:lnTo>
              <a:lnTo>
                <a:pt x="3030593" y="1028913"/>
              </a:lnTo>
              <a:lnTo>
                <a:pt x="3030593" y="1243332"/>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68C4BF43-E940-44BF-8426-71F42919ABB7}">
      <dsp:nvSpPr>
        <dsp:cNvPr id="0" name=""/>
        <dsp:cNvSpPr/>
      </dsp:nvSpPr>
      <dsp:spPr>
        <a:xfrm>
          <a:off x="3784543" y="972361"/>
          <a:ext cx="201668" cy="1243332"/>
        </a:xfrm>
        <a:custGeom>
          <a:avLst/>
          <a:gdLst/>
          <a:ahLst/>
          <a:cxnLst/>
          <a:rect l="0" t="0" r="0" b="0"/>
          <a:pathLst>
            <a:path>
              <a:moveTo>
                <a:pt x="0" y="0"/>
              </a:moveTo>
              <a:lnTo>
                <a:pt x="0" y="1028913"/>
              </a:lnTo>
              <a:lnTo>
                <a:pt x="201668" y="1028913"/>
              </a:lnTo>
              <a:lnTo>
                <a:pt x="201668" y="1243332"/>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295ADF7D-84A7-4D99-860B-47CCE1705062}">
      <dsp:nvSpPr>
        <dsp:cNvPr id="0" name=""/>
        <dsp:cNvSpPr/>
      </dsp:nvSpPr>
      <dsp:spPr>
        <a:xfrm>
          <a:off x="1157287" y="972361"/>
          <a:ext cx="2627256" cy="1243332"/>
        </a:xfrm>
        <a:custGeom>
          <a:avLst/>
          <a:gdLst/>
          <a:ahLst/>
          <a:cxnLst/>
          <a:rect l="0" t="0" r="0" b="0"/>
          <a:pathLst>
            <a:path>
              <a:moveTo>
                <a:pt x="2627256" y="0"/>
              </a:moveTo>
              <a:lnTo>
                <a:pt x="2627256" y="1028913"/>
              </a:lnTo>
              <a:lnTo>
                <a:pt x="0" y="1028913"/>
              </a:lnTo>
              <a:lnTo>
                <a:pt x="0" y="1243332"/>
              </a:lnTo>
            </a:path>
          </a:pathLst>
        </a:custGeom>
        <a:noFill/>
        <a:ln w="25400" cap="flat" cmpd="sng" algn="ctr">
          <a:solidFill>
            <a:schemeClr val="accent1">
              <a:shade val="60000"/>
              <a:hueOff val="0"/>
              <a:satOff val="0"/>
              <a:lumOff val="0"/>
              <a:alphaOff val="0"/>
            </a:schemeClr>
          </a:solidFill>
          <a:prstDash val="solid"/>
        </a:ln>
        <a:effectLst/>
        <a:scene3d>
          <a:camera prst="orthographicFront"/>
          <a:lightRig rig="threePt" dir="t">
            <a:rot lat="0" lon="0" rev="7500000"/>
          </a:lightRig>
        </a:scene3d>
        <a:sp3d z="-40000" prstMaterial="matte"/>
      </dsp:spPr>
      <dsp:style>
        <a:lnRef idx="2">
          <a:scrgbClr r="0" g="0" b="0"/>
        </a:lnRef>
        <a:fillRef idx="0">
          <a:scrgbClr r="0" g="0" b="0"/>
        </a:fillRef>
        <a:effectRef idx="0">
          <a:scrgbClr r="0" g="0" b="0"/>
        </a:effectRef>
        <a:fontRef idx="minor"/>
      </dsp:style>
    </dsp:sp>
    <dsp:sp modelId="{899098A6-FD02-45A1-974D-55956FE4405A}">
      <dsp:nvSpPr>
        <dsp:cNvPr id="0" name=""/>
        <dsp:cNvSpPr/>
      </dsp:nvSpPr>
      <dsp:spPr>
        <a:xfrm>
          <a:off x="1131577" y="-244316"/>
          <a:ext cx="5305931" cy="1216677"/>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3AE9D6CC-B887-443A-82B1-3529075C3DC2}">
      <dsp:nvSpPr>
        <dsp:cNvPr id="0" name=""/>
        <dsp:cNvSpPr/>
      </dsp:nvSpPr>
      <dsp:spPr>
        <a:xfrm>
          <a:off x="1388752" y="0"/>
          <a:ext cx="5305931" cy="1216677"/>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t>Stem cells</a:t>
          </a:r>
          <a:endParaRPr lang="en-US" sz="2000" kern="1200" dirty="0"/>
        </a:p>
      </dsp:txBody>
      <dsp:txXfrm>
        <a:off x="1424387" y="35635"/>
        <a:ext cx="5234661" cy="1145407"/>
      </dsp:txXfrm>
    </dsp:sp>
    <dsp:sp modelId="{D93DC15E-8DB5-4762-B740-BCC6B5FA2122}">
      <dsp:nvSpPr>
        <dsp:cNvPr id="0" name=""/>
        <dsp:cNvSpPr/>
      </dsp:nvSpPr>
      <dsp:spPr>
        <a:xfrm>
          <a:off x="0" y="2215694"/>
          <a:ext cx="2314575" cy="127812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AE4EE385-3441-4A0F-A4A1-A6A3E6E55548}">
      <dsp:nvSpPr>
        <dsp:cNvPr id="0" name=""/>
        <dsp:cNvSpPr/>
      </dsp:nvSpPr>
      <dsp:spPr>
        <a:xfrm>
          <a:off x="257174" y="2460010"/>
          <a:ext cx="2314575" cy="127812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C00000"/>
              </a:solidFill>
            </a:rPr>
            <a:t>Embryonic</a:t>
          </a:r>
        </a:p>
        <a:p>
          <a:pPr lvl="0" algn="ctr" defTabSz="889000">
            <a:lnSpc>
              <a:spcPct val="90000"/>
            </a:lnSpc>
            <a:spcBef>
              <a:spcPct val="0"/>
            </a:spcBef>
            <a:spcAft>
              <a:spcPct val="35000"/>
            </a:spcAft>
          </a:pPr>
          <a:r>
            <a:rPr lang="en-US" sz="2000" kern="1200" dirty="0" smtClean="0"/>
            <a:t>Blastocyst inner cell</a:t>
          </a:r>
        </a:p>
        <a:p>
          <a:pPr lvl="0" algn="ctr" defTabSz="889000">
            <a:lnSpc>
              <a:spcPct val="90000"/>
            </a:lnSpc>
            <a:spcBef>
              <a:spcPct val="0"/>
            </a:spcBef>
            <a:spcAft>
              <a:spcPct val="35000"/>
            </a:spcAft>
          </a:pPr>
          <a:r>
            <a:rPr lang="en-US" sz="2000" kern="1200" dirty="0" smtClean="0"/>
            <a:t>mass</a:t>
          </a:r>
          <a:endParaRPr lang="en-US" sz="2000" kern="1200" dirty="0"/>
        </a:p>
      </dsp:txBody>
      <dsp:txXfrm>
        <a:off x="294609" y="2497445"/>
        <a:ext cx="2239705" cy="1203258"/>
      </dsp:txXfrm>
    </dsp:sp>
    <dsp:sp modelId="{22418C2A-2AC2-47F5-8299-D793BA33C127}">
      <dsp:nvSpPr>
        <dsp:cNvPr id="0" name=""/>
        <dsp:cNvSpPr/>
      </dsp:nvSpPr>
      <dsp:spPr>
        <a:xfrm>
          <a:off x="2828924" y="2215694"/>
          <a:ext cx="2314575" cy="1278128"/>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77428D78-B1FC-428C-92E1-F622D11BE0CB}">
      <dsp:nvSpPr>
        <dsp:cNvPr id="0" name=""/>
        <dsp:cNvSpPr/>
      </dsp:nvSpPr>
      <dsp:spPr>
        <a:xfrm>
          <a:off x="3086099" y="2460010"/>
          <a:ext cx="2314575" cy="1278128"/>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C00000"/>
              </a:solidFill>
            </a:rPr>
            <a:t>Fetal</a:t>
          </a:r>
        </a:p>
        <a:p>
          <a:pPr lvl="0" algn="ctr" defTabSz="889000">
            <a:lnSpc>
              <a:spcPct val="90000"/>
            </a:lnSpc>
            <a:spcBef>
              <a:spcPct val="0"/>
            </a:spcBef>
            <a:spcAft>
              <a:spcPct val="35000"/>
            </a:spcAft>
          </a:pPr>
          <a:r>
            <a:rPr lang="en-US" sz="2000" kern="1200" dirty="0" smtClean="0">
              <a:solidFill>
                <a:schemeClr val="bg1"/>
              </a:solidFill>
            </a:rPr>
            <a:t>fetal blood</a:t>
          </a:r>
        </a:p>
        <a:p>
          <a:pPr lvl="0" algn="ctr" defTabSz="889000">
            <a:lnSpc>
              <a:spcPct val="90000"/>
            </a:lnSpc>
            <a:spcBef>
              <a:spcPct val="0"/>
            </a:spcBef>
            <a:spcAft>
              <a:spcPct val="35000"/>
            </a:spcAft>
          </a:pPr>
          <a:r>
            <a:rPr lang="en-US" sz="2000" kern="1200" dirty="0" smtClean="0">
              <a:solidFill>
                <a:schemeClr val="bg1"/>
              </a:solidFill>
            </a:rPr>
            <a:t>and tissue</a:t>
          </a:r>
          <a:r>
            <a:rPr lang="en-US" sz="2000" kern="1200" dirty="0" smtClean="0">
              <a:solidFill>
                <a:srgbClr val="C00000"/>
              </a:solidFill>
            </a:rPr>
            <a:t>s</a:t>
          </a:r>
        </a:p>
      </dsp:txBody>
      <dsp:txXfrm>
        <a:off x="3123534" y="2497445"/>
        <a:ext cx="2239705" cy="1203258"/>
      </dsp:txXfrm>
    </dsp:sp>
    <dsp:sp modelId="{F33FFCB4-303D-4744-8BB5-26B2A0825F61}">
      <dsp:nvSpPr>
        <dsp:cNvPr id="0" name=""/>
        <dsp:cNvSpPr/>
      </dsp:nvSpPr>
      <dsp:spPr>
        <a:xfrm>
          <a:off x="5657850" y="2215694"/>
          <a:ext cx="2314575" cy="986029"/>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sp>
    <dsp:sp modelId="{CBE9C275-9E2A-47F2-8E94-B820584F964E}">
      <dsp:nvSpPr>
        <dsp:cNvPr id="0" name=""/>
        <dsp:cNvSpPr/>
      </dsp:nvSpPr>
      <dsp:spPr>
        <a:xfrm>
          <a:off x="5915024" y="2460010"/>
          <a:ext cx="2314575" cy="986029"/>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z="152400" extrusionH="63500" prstMaterial="dkEdge">
          <a:bevelT w="125400" h="3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en-US" sz="2000" kern="1200" dirty="0" smtClean="0">
              <a:solidFill>
                <a:srgbClr val="C00000"/>
              </a:solidFill>
            </a:rPr>
            <a:t>Adult</a:t>
          </a:r>
        </a:p>
      </dsp:txBody>
      <dsp:txXfrm>
        <a:off x="5943904" y="2488890"/>
        <a:ext cx="2256815" cy="92826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CC695E85-0B91-8742-9DE8-139AA62B5538}" type="datetimeFigureOut">
              <a:rPr lang="en-US"/>
              <a:pPr/>
              <a:t>17/12/13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2C5E9D2C-C808-704D-AF55-909E9B96E2CE}" type="slidenum">
              <a:rPr lang="en-US"/>
              <a:pPr/>
              <a:t>‹#›</a:t>
            </a:fld>
            <a:endParaRPr lang="en-US"/>
          </a:p>
        </p:txBody>
      </p:sp>
    </p:spTree>
    <p:extLst>
      <p:ext uri="{BB962C8B-B14F-4D97-AF65-F5344CB8AC3E}">
        <p14:creationId xmlns:p14="http://schemas.microsoft.com/office/powerpoint/2010/main" val="21222163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0"/>
        <a:cs typeface="+mn-cs"/>
      </a:defRPr>
    </a:lvl1pPr>
    <a:lvl2pPr marL="457200" algn="l" rtl="0" eaLnBrk="0" fontAlgn="base" hangingPunct="0">
      <a:spcBef>
        <a:spcPct val="30000"/>
      </a:spcBef>
      <a:spcAft>
        <a:spcPct val="0"/>
      </a:spcAft>
      <a:defRPr sz="1200" kern="1200">
        <a:solidFill>
          <a:schemeClr val="tx1"/>
        </a:solidFill>
        <a:latin typeface="+mn-lt"/>
        <a:ea typeface="ＭＳ Ｐゴシック" charset="0"/>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0"/>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0"/>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7.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8.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9.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0.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2.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3.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5.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6.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7.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8.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70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870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5D139F6-3ABF-A64F-9CDC-018E41467118}" type="slidenum">
              <a:rPr lang="en-US"/>
              <a:pPr eaLnBrk="1" hangingPunct="1"/>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62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62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D5AE869-988D-1543-B5A6-1B5E7123C409}" type="slidenum">
              <a:rPr lang="en-US"/>
              <a:pPr eaLnBrk="1" hangingPunct="1"/>
              <a:t>12</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72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72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4DF0B2C-2292-7E49-9431-E82366FAD53E}" type="slidenum">
              <a:rPr lang="en-US"/>
              <a:pPr eaLnBrk="1" hangingPunct="1"/>
              <a:t>13</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83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83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FF1536C-0F84-4B42-9AC6-99AE085BCFDE}" type="slidenum">
              <a:rPr lang="en-US"/>
              <a:pPr eaLnBrk="1" hangingPunct="1"/>
              <a:t>14</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93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93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7F0DA3E-5B63-D844-BB5B-7D6173BC85B9}" type="slidenum">
              <a:rPr lang="en-US"/>
              <a:pPr eaLnBrk="1" hangingPunct="1"/>
              <a:t>15</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03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03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85909E0-D47C-E045-BDB6-B7DFC7B4D698}" type="slidenum">
              <a:rPr lang="en-US"/>
              <a:pPr eaLnBrk="1" hangingPunct="1"/>
              <a:t>16</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13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13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CD59159-7FCF-5E40-AAB6-A226634CD950}" type="slidenum">
              <a:rPr lang="en-US"/>
              <a:pPr eaLnBrk="1" hangingPunct="1"/>
              <a:t>17</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24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24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A148C7B-EB87-694D-84EA-E51E7D626A6F}" type="slidenum">
              <a:rPr lang="en-US"/>
              <a:pPr eaLnBrk="1" hangingPunct="1"/>
              <a:t>18</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34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34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26020FB-B5B0-6C4D-8FDD-F0FC31707687}" type="slidenum">
              <a:rPr lang="en-US"/>
              <a:pPr eaLnBrk="1" hangingPunct="1"/>
              <a:t>19</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44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44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F17DD84-3857-E543-B1AF-E9F2DB871526}" type="slidenum">
              <a:rPr lang="en-US"/>
              <a:pPr eaLnBrk="1" hangingPunct="1"/>
              <a:t>20</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54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54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55CA73D-2C68-1644-A70F-E2950E287848}" type="slidenum">
              <a:rPr lang="en-US"/>
              <a:pPr eaLnBrk="1" hangingPunct="1"/>
              <a:t>21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80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880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8713939-0854-A044-8508-501C7AB0DF46}" type="slidenum">
              <a:rPr lang="en-US"/>
              <a:pPr eaLnBrk="1" hangingPunct="1"/>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64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65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5752765-E753-174B-A9D6-E2A52B23DEE8}" type="slidenum">
              <a:rPr lang="en-US"/>
              <a:pPr eaLnBrk="1" hangingPunct="1"/>
              <a:t>22</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75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75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EF41B8D-593A-AF4D-95F4-53558A5824FE}" type="slidenum">
              <a:rPr lang="en-US"/>
              <a:pPr eaLnBrk="1" hangingPunct="1"/>
              <a:t>23</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85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85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133EB39-5A60-6C42-BB7F-C5C9F9F4E712}" type="slidenum">
              <a:rPr lang="en-US"/>
              <a:pPr eaLnBrk="1" hangingPunct="1"/>
              <a:t>24</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095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095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8E29CC1-CA4F-4F4A-9F85-FA756AD7A28E}" type="slidenum">
              <a:rPr lang="en-US"/>
              <a:pPr eaLnBrk="1" hangingPunct="1"/>
              <a:t>25</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05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05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D837C55-E912-9D45-8FC6-43F9C5396D0E}" type="slidenum">
              <a:rPr lang="en-US"/>
              <a:pPr eaLnBrk="1" hangingPunct="1"/>
              <a:t>26</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16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16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2B483DF-29AF-9E46-9C8B-4106E15BE760}" type="slidenum">
              <a:rPr lang="en-US"/>
              <a:pPr eaLnBrk="1" hangingPunct="1"/>
              <a:t>27</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26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26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525D18D-7C14-284C-B3F2-F00E5A14F65A}" type="slidenum">
              <a:rPr lang="en-US"/>
              <a:pPr eaLnBrk="1" hangingPunct="1"/>
              <a:t>29</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36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36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146E136-728F-3A44-984A-AFF83C33ABF7}" type="slidenum">
              <a:rPr lang="en-US"/>
              <a:pPr eaLnBrk="1" hangingPunct="1"/>
              <a:t>30</a:t>
            </a:fld>
            <a:endParaRPr 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46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46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7311FFA-ACA0-5548-AB4D-E4D14127DC51}" type="slidenum">
              <a:rPr lang="en-US"/>
              <a:pPr eaLnBrk="1" hangingPunct="1"/>
              <a:t>31</a:t>
            </a:fld>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57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57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59BFFB5-BDAF-974B-873D-8D0CC533FB69}" type="slidenum">
              <a:rPr lang="en-US"/>
              <a:pPr eaLnBrk="1" hangingPunct="1"/>
              <a:t>32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890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890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77D78B3-CE82-AA41-BA96-3F2E4E8E29D6}" type="slidenum">
              <a:rPr lang="en-US"/>
              <a:pPr eaLnBrk="1" hangingPunct="1"/>
              <a:t>3</a:t>
            </a:fld>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67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67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1AD78A2-E477-BD40-BF8C-30DBBAC99066}" type="slidenum">
              <a:rPr lang="en-US"/>
              <a:pPr eaLnBrk="1" hangingPunct="1"/>
              <a:t>34</a:t>
            </a:fld>
            <a:endParaRPr 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77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77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5BB681E-9121-5F4D-9DFF-4B1F70B0FBD8}" type="slidenum">
              <a:rPr lang="en-US"/>
              <a:pPr eaLnBrk="1" hangingPunct="1"/>
              <a:t>35</a:t>
            </a:fld>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87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87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FF54CC3-304F-C84F-B354-67AF12C0F562}" type="slidenum">
              <a:rPr lang="en-US"/>
              <a:pPr eaLnBrk="1" hangingPunct="1"/>
              <a:t>36</a:t>
            </a:fld>
            <a:endParaRPr 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198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198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881A562-9175-3446-AA1D-5886D0D7CB7B}" type="slidenum">
              <a:rPr lang="en-US"/>
              <a:pPr eaLnBrk="1" hangingPunct="1"/>
              <a:t>37</a:t>
            </a:fld>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08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08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30190DD-CB32-9946-AA86-EF3A27443FB9}" type="slidenum">
              <a:rPr lang="en-US"/>
              <a:pPr eaLnBrk="1" hangingPunct="1"/>
              <a:t>38</a:t>
            </a:fld>
            <a:endParaRPr 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18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18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641970B-6169-E84B-917C-B07BA1CA68C4}" type="slidenum">
              <a:rPr lang="en-US"/>
              <a:pPr eaLnBrk="1" hangingPunct="1"/>
              <a:t>39</a:t>
            </a:fld>
            <a:endParaRPr 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28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28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5765D5D-3745-074C-AFD3-5106CAD28D29}" type="slidenum">
              <a:rPr lang="en-US"/>
              <a:pPr eaLnBrk="1" hangingPunct="1"/>
              <a:t>40</a:t>
            </a:fld>
            <a:endParaRPr 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39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39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F2419C3E-19EB-284A-ABEE-32DDE0FC0944}" type="slidenum">
              <a:rPr lang="en-US"/>
              <a:pPr eaLnBrk="1" hangingPunct="1"/>
              <a:t>41</a:t>
            </a:fld>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59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59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201ACBFB-8A14-6F48-B841-9A2E7F17E827}" type="slidenum">
              <a:rPr lang="en-US"/>
              <a:pPr eaLnBrk="1" hangingPunct="1"/>
              <a:t>42</a:t>
            </a:fld>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69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69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470DE3AF-71AA-F54B-8D44-58A793ECDFFF}" type="slidenum">
              <a:rPr lang="en-US"/>
              <a:pPr eaLnBrk="1" hangingPunct="1"/>
              <a:t>43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01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01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5323AD5-4453-0D49-8ADB-464750E3C65A}" type="slidenum">
              <a:rPr lang="en-US"/>
              <a:pPr eaLnBrk="1" hangingPunct="1"/>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800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800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19EFF88-7F44-B54D-B5FF-46053827510E}" type="slidenum">
              <a:rPr lang="en-US"/>
              <a:pPr eaLnBrk="1" hangingPunct="1"/>
              <a:t>44</a:t>
            </a:fld>
            <a:endParaRPr 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290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290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378F9DDF-C948-324D-8708-681F95CDD848}" type="slidenum">
              <a:rPr lang="en-US"/>
              <a:pPr eaLnBrk="1" hangingPunct="1"/>
              <a:t>45</a:t>
            </a:fld>
            <a:endParaRPr 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005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005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70AAE850-674D-304D-A47E-C2785018E4FC}" type="slidenum">
              <a:rPr lang="en-US"/>
              <a:pPr eaLnBrk="1" hangingPunct="1"/>
              <a:t>46</a:t>
            </a:fld>
            <a:endParaRPr 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10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10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A74F5A5-C3F9-6A4F-8DB4-3BB6369BA1D2}" type="slidenum">
              <a:rPr lang="en-US"/>
              <a:pPr eaLnBrk="1" hangingPunct="1"/>
              <a:t>47</a:t>
            </a:fld>
            <a:endParaRPr 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20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210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1F57D96-88D7-474F-A2EB-EA6E0278BD65}" type="slidenum">
              <a:rPr lang="en-US"/>
              <a:pPr eaLnBrk="1" hangingPunct="1"/>
              <a:t>48</a:t>
            </a:fld>
            <a:endParaRPr 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312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31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29FCAF4F-3CF4-D54A-A75D-99910F10A21B}" type="slidenum">
              <a:rPr lang="en-US"/>
              <a:pPr eaLnBrk="1" hangingPunct="1"/>
              <a:t>49</a:t>
            </a:fld>
            <a:endParaRPr 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414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414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B35A904F-4A25-E744-AF1D-9AA136C4244C}" type="slidenum">
              <a:rPr lang="en-US"/>
              <a:pPr eaLnBrk="1" hangingPunct="1"/>
              <a:t>50</a:t>
            </a:fld>
            <a:endParaRPr 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5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5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0EBA390-42FF-C243-9602-1BE63C12F281}" type="slidenum">
              <a:rPr lang="en-US"/>
              <a:pPr eaLnBrk="1" hangingPunct="1"/>
              <a:t>51</a:t>
            </a:fld>
            <a:endParaRPr 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619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619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D9ED20C-12A0-3347-9D19-6B6AF89F2080}" type="slidenum">
              <a:rPr lang="en-US"/>
              <a:pPr eaLnBrk="1" hangingPunct="1"/>
              <a:t>52</a:t>
            </a:fld>
            <a:endParaRPr 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72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72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18A3E30-5F64-6941-94ED-6C2C9EF2DD2E}" type="slidenum">
              <a:rPr lang="en-US"/>
              <a:pPr eaLnBrk="1" hangingPunct="1"/>
              <a:t>53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11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11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6138DC76-E62E-A648-A4F0-BAD031984A8E}" type="slidenum">
              <a:rPr lang="en-US"/>
              <a:pPr eaLnBrk="1" hangingPunct="1"/>
              <a:t>5</a:t>
            </a:fld>
            <a:endParaRPr 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824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824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897195EE-E4CE-EE41-A3CF-5E0118C3C0EB}" type="slidenum">
              <a:rPr lang="en-US"/>
              <a:pPr eaLnBrk="1" hangingPunct="1"/>
              <a:t>54</a:t>
            </a:fld>
            <a:endParaRPr 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392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392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796A7E6-D750-D44B-ACA5-D2E501579070}" type="slidenum">
              <a:rPr lang="en-US"/>
              <a:pPr eaLnBrk="1" hangingPunct="1"/>
              <a:t>55</a:t>
            </a:fld>
            <a:endParaRPr 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029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029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FEFCD32-CFB7-6947-A996-D14A0BD99BAD}" type="slidenum">
              <a:rPr lang="en-US"/>
              <a:pPr eaLnBrk="1" hangingPunct="1"/>
              <a:t>57</a:t>
            </a:fld>
            <a:endParaRPr 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13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13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75B0D77-2793-064C-88C6-9D80F4AA70A8}" type="slidenum">
              <a:rPr lang="en-US"/>
              <a:pPr eaLnBrk="1" hangingPunct="1"/>
              <a:t>58</a:t>
            </a:fld>
            <a:endParaRPr 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233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234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F8134A9-82C3-7C46-9778-437E8EF89C2C}" type="slidenum">
              <a:rPr lang="en-US"/>
              <a:pPr eaLnBrk="1" hangingPunct="1"/>
              <a:t>59</a:t>
            </a:fld>
            <a:endParaRPr 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33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33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D88074ED-85E4-8C48-8FFE-06F4E64D2F77}" type="slidenum">
              <a:rPr lang="en-US"/>
              <a:pPr eaLnBrk="1" hangingPunct="1"/>
              <a:t>60</a:t>
            </a:fld>
            <a:endParaRPr 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43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43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C05171F-D881-0743-A5A3-F6673CF27E23}" type="slidenum">
              <a:rPr lang="en-US"/>
              <a:pPr eaLnBrk="1" hangingPunct="1"/>
              <a:t>61</a:t>
            </a:fld>
            <a:endParaRPr 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54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54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9CBBBA3B-96AC-814C-A045-185E7F4731CF}" type="slidenum">
              <a:rPr lang="en-US"/>
              <a:pPr eaLnBrk="1" hangingPunct="1"/>
              <a:t>62</a:t>
            </a:fld>
            <a:endParaRPr 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64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6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A7481B9-7BE9-1945-B5C5-7D2AC28D248F}" type="slidenum">
              <a:rPr lang="en-US"/>
              <a:pPr eaLnBrk="1" hangingPunct="1"/>
              <a:t>63</a:t>
            </a:fld>
            <a:endParaRPr 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74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74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4B9AA5A-CC90-DB4A-A12D-38E47A1DEBC3}" type="slidenum">
              <a:rPr lang="en-US"/>
              <a:pPr eaLnBrk="1" hangingPunct="1"/>
              <a:t>64</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21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21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AC332DB5-36A6-C94E-B289-992F7D904A84}" type="slidenum">
              <a:rPr lang="en-US"/>
              <a:pPr eaLnBrk="1" hangingPunct="1"/>
              <a:t>6</a:t>
            </a:fld>
            <a:endParaRPr 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8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8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0BD3EAB6-DF47-DB47-895B-829BF9239BC4}" type="slidenum">
              <a:rPr lang="en-US"/>
              <a:pPr eaLnBrk="1" hangingPunct="1"/>
              <a:t>65</a:t>
            </a:fld>
            <a:endParaRPr 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495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4950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A72C9D9-A2E0-8A4C-B11C-4B240F782214}" type="slidenum">
              <a:rPr lang="en-US"/>
              <a:pPr eaLnBrk="1" hangingPunct="1"/>
              <a:t>66</a:t>
            </a:fld>
            <a:endParaRPr 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0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50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C90D8975-7696-1C4A-A639-F65E8953DDB3}" type="slidenum">
              <a:rPr lang="en-US"/>
              <a:pPr eaLnBrk="1" hangingPunct="1"/>
              <a:t>67</a:t>
            </a:fld>
            <a:endParaRPr 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1515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1515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1557385E-B472-DE4F-BE5C-87F8ECE805B0}" type="slidenum">
              <a:rPr lang="en-US"/>
              <a:pPr eaLnBrk="1" hangingPunct="1"/>
              <a:t>68</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318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318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806B7EE-9E90-D842-96B1-7C02EA7B344E}" type="slidenum">
              <a:rPr lang="en-US"/>
              <a:pPr eaLnBrk="1" hangingPunct="1"/>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42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42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E457B85E-F9B6-1A42-A1DA-AD16B10CB0D0}" type="slidenum">
              <a:rPr lang="en-US"/>
              <a:pPr eaLnBrk="1" hangingPunct="1"/>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9523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wrap="square" numCol="1" anchor="t" anchorCtr="0" compatLnSpc="1">
            <a:prstTxWarp prst="textNoShape">
              <a:avLst/>
            </a:prstTxWarp>
          </a:bodyPr>
          <a:lstStyle/>
          <a:p>
            <a:pPr eaLnBrk="1" hangingPunct="1">
              <a:spcBef>
                <a:spcPct val="0"/>
              </a:spcBef>
            </a:pPr>
            <a:endParaRPr lang="en-US">
              <a:latin typeface="Calibri" charset="0"/>
            </a:endParaRPr>
          </a:p>
        </p:txBody>
      </p:sp>
      <p:sp>
        <p:nvSpPr>
          <p:cNvPr id="952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ea typeface="ＭＳ Ｐゴシック" charset="0"/>
              </a:defRPr>
            </a:lvl1pPr>
            <a:lvl2pPr marL="742950" indent="-285750" eaLnBrk="0" hangingPunct="0">
              <a:defRPr>
                <a:solidFill>
                  <a:schemeClr val="tx1"/>
                </a:solidFill>
                <a:latin typeface="Arial" charset="0"/>
                <a:ea typeface="ＭＳ Ｐゴシック" charset="0"/>
              </a:defRPr>
            </a:lvl2pPr>
            <a:lvl3pPr marL="1143000" indent="-228600" eaLnBrk="0" hangingPunct="0">
              <a:defRPr>
                <a:solidFill>
                  <a:schemeClr val="tx1"/>
                </a:solidFill>
                <a:latin typeface="Arial" charset="0"/>
                <a:ea typeface="ＭＳ Ｐゴシック" charset="0"/>
              </a:defRPr>
            </a:lvl3pPr>
            <a:lvl4pPr marL="1600200" indent="-228600" eaLnBrk="0" hangingPunct="0">
              <a:defRPr>
                <a:solidFill>
                  <a:schemeClr val="tx1"/>
                </a:solidFill>
                <a:latin typeface="Arial" charset="0"/>
                <a:ea typeface="ＭＳ Ｐゴシック" charset="0"/>
              </a:defRPr>
            </a:lvl4pPr>
            <a:lvl5pPr marL="2057400" indent="-228600" eaLnBrk="0" hangingPunct="0">
              <a:defRPr>
                <a:solidFill>
                  <a:schemeClr val="tx1"/>
                </a:solidFill>
                <a:latin typeface="Arial" charset="0"/>
                <a:ea typeface="ＭＳ Ｐゴシック" charset="0"/>
              </a:defRPr>
            </a:lvl5pPr>
            <a:lvl6pPr marL="2514600" indent="-228600" eaLnBrk="0" fontAlgn="base" hangingPunct="0">
              <a:spcBef>
                <a:spcPct val="0"/>
              </a:spcBef>
              <a:spcAft>
                <a:spcPct val="0"/>
              </a:spcAft>
              <a:defRPr>
                <a:solidFill>
                  <a:schemeClr val="tx1"/>
                </a:solidFill>
                <a:latin typeface="Arial" charset="0"/>
                <a:ea typeface="ＭＳ Ｐゴシック" charset="0"/>
              </a:defRPr>
            </a:lvl6pPr>
            <a:lvl7pPr marL="2971800" indent="-228600" eaLnBrk="0" fontAlgn="base" hangingPunct="0">
              <a:spcBef>
                <a:spcPct val="0"/>
              </a:spcBef>
              <a:spcAft>
                <a:spcPct val="0"/>
              </a:spcAft>
              <a:defRPr>
                <a:solidFill>
                  <a:schemeClr val="tx1"/>
                </a:solidFill>
                <a:latin typeface="Arial" charset="0"/>
                <a:ea typeface="ＭＳ Ｐゴシック" charset="0"/>
              </a:defRPr>
            </a:lvl7pPr>
            <a:lvl8pPr marL="3429000" indent="-228600" eaLnBrk="0" fontAlgn="base" hangingPunct="0">
              <a:spcBef>
                <a:spcPct val="0"/>
              </a:spcBef>
              <a:spcAft>
                <a:spcPct val="0"/>
              </a:spcAft>
              <a:defRPr>
                <a:solidFill>
                  <a:schemeClr val="tx1"/>
                </a:solidFill>
                <a:latin typeface="Arial" charset="0"/>
                <a:ea typeface="ＭＳ Ｐゴシック" charset="0"/>
              </a:defRPr>
            </a:lvl8pPr>
            <a:lvl9pPr marL="3886200" indent="-228600" eaLnBrk="0" fontAlgn="base" hangingPunct="0">
              <a:spcBef>
                <a:spcPct val="0"/>
              </a:spcBef>
              <a:spcAft>
                <a:spcPct val="0"/>
              </a:spcAft>
              <a:defRPr>
                <a:solidFill>
                  <a:schemeClr val="tx1"/>
                </a:solidFill>
                <a:latin typeface="Arial" charset="0"/>
                <a:ea typeface="ＭＳ Ｐゴシック" charset="0"/>
              </a:defRPr>
            </a:lvl9pPr>
          </a:lstStyle>
          <a:p>
            <a:pPr eaLnBrk="1" hangingPunct="1"/>
            <a:fld id="{528E630A-BAC1-0745-B6CF-70D9BF68B2D2}" type="slidenum">
              <a:rPr lang="en-US"/>
              <a:pPr eaLnBrk="1" hangingPunct="1"/>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7758AB3-7B15-264C-816F-3C480C5AE4BE}" type="datetimeFigureOut">
              <a:rPr lang="en-US" smtClean="0"/>
              <a:pPr/>
              <a:t>17/12/13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23C7A7C5-5450-4A45-AD24-D5B2262431B5}" type="slidenum">
              <a:rPr lang="en-US" smtClean="0"/>
              <a:pPr/>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F2F64-9ABC-234A-8A7D-A991CF5364C3}" type="datetimeFigureOut">
              <a:rPr lang="en-US" smtClean="0"/>
              <a:pPr/>
              <a:t>17/12/13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868F89F1-D6D7-9344-83B9-ADC63E84138A}" type="slidenum">
              <a:rPr lang="en-US" smtClean="0"/>
              <a:pPr/>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92D5730-0C61-C648-AB52-6BD9EAF868D5}" type="datetimeFigureOut">
              <a:rPr lang="en-US" smtClean="0"/>
              <a:pPr/>
              <a:t>17/12/13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D9DB3C2-0D63-0C4F-9337-1C2767FEC41E}" type="slidenum">
              <a:rPr lang="en-US" smtClean="0"/>
              <a:pPr/>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EC9611-1916-CB4C-8BDB-D146AF6F2BF3}" type="datetimeFigureOut">
              <a:rPr lang="en-US" smtClean="0"/>
              <a:pPr/>
              <a:t>17/12/13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92BD3031-697B-BC47-8200-5C3A4FD0D576}" type="slidenum">
              <a:rPr lang="en-US" smtClean="0"/>
              <a:pPr/>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7E3601A-8049-E645-9E2C-310E3B6A5A13}" type="datetimeFigureOut">
              <a:rPr lang="en-US" smtClean="0"/>
              <a:pPr/>
              <a:t>17/12/13</a:t>
            </a:fld>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116B531B-0B43-F74A-AF60-E7BB1EED442C}" type="slidenum">
              <a:rPr lang="en-US" smtClean="0"/>
              <a:pPr/>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102D53D-024C-FF4F-8F50-31026D022B90}" type="datetimeFigureOut">
              <a:rPr lang="en-US" smtClean="0"/>
              <a:pPr/>
              <a:t>17/12/13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2D130667-24DD-5146-BAE3-D464A063D2E5}" type="slidenum">
              <a:rPr lang="en-US" smtClean="0"/>
              <a:pPr/>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DA69256-FD33-0540-8C72-D4FC1821109D}" type="datetimeFigureOut">
              <a:rPr lang="en-US" smtClean="0"/>
              <a:pPr/>
              <a:t>17/12/13</a:t>
            </a:fld>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00D59D0A-F9B2-3F4E-8FE2-6F90F7DB0EB0}" type="slidenum">
              <a:rPr lang="en-US" smtClean="0"/>
              <a:pPr/>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0C173D7-422F-2441-9562-9F044FBD687C}" type="datetimeFigureOut">
              <a:rPr lang="en-US" smtClean="0"/>
              <a:pPr/>
              <a:t>17/12/13</a:t>
            </a:fld>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4661DC7D-2CE1-FE4B-B535-DADEFF9A2C36}" type="slidenum">
              <a:rPr lang="en-US" smtClean="0"/>
              <a:pPr/>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C4BA924-0C38-CC44-AE2B-C4EB2B61E79E}" type="datetimeFigureOut">
              <a:rPr lang="en-US" smtClean="0"/>
              <a:pPr/>
              <a:t>17/12/13</a:t>
            </a:fld>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D43F5B80-63CF-7B4B-AC40-AB1C6D764F38}" type="slidenum">
              <a:rPr lang="en-US" smtClean="0"/>
              <a:pPr/>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8E53D3F-D9AB-4E4A-A80B-56F833A64E98}" type="datetimeFigureOut">
              <a:rPr lang="en-US" smtClean="0"/>
              <a:pPr/>
              <a:t>17/12/13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759DC098-B2DC-6745-83BA-FFCECDB1950F}" type="slidenum">
              <a:rPr lang="en-US" smtClean="0"/>
              <a:pPr/>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0628BA3-7F5C-FA42-BE5B-51ACC7B6980D}" type="datetimeFigureOut">
              <a:rPr lang="en-US" smtClean="0"/>
              <a:pPr/>
              <a:t>17/12/13</a:t>
            </a:fld>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C482F138-15F7-E34C-AA3D-1BE031EBBC24}" type="slidenum">
              <a:rPr lang="en-US" smtClean="0"/>
              <a:pPr/>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0EA86E-D9CE-2D4F-8FDE-5C281609AB37}" type="datetimeFigureOut">
              <a:rPr lang="en-US" smtClean="0"/>
              <a:pPr/>
              <a:t>17/12/13</a:t>
            </a:fld>
            <a:endParaRPr lang="en-US">
              <a:solidFill>
                <a:srgbClr val="000000"/>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77B9289-A0B6-8140-9B8A-E067F5D8342D}" type="slidenum">
              <a:rPr lang="en-US" smtClean="0"/>
              <a:pPr/>
              <a:t>‹#›</a:t>
            </a:fld>
            <a:endParaRPr lang="en-US">
              <a:solidFill>
                <a:srgbClr val="000000"/>
              </a:solidFill>
            </a:endParaRPr>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4023" r:id="rId1"/>
    <p:sldLayoutId id="2147484024" r:id="rId2"/>
    <p:sldLayoutId id="2147484025" r:id="rId3"/>
    <p:sldLayoutId id="2147484026" r:id="rId4"/>
    <p:sldLayoutId id="2147484027" r:id="rId5"/>
    <p:sldLayoutId id="2147484028" r:id="rId6"/>
    <p:sldLayoutId id="2147484029" r:id="rId7"/>
    <p:sldLayoutId id="2147484030" r:id="rId8"/>
    <p:sldLayoutId id="2147484031" r:id="rId9"/>
    <p:sldLayoutId id="2147484032" r:id="rId10"/>
    <p:sldLayoutId id="214748403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 Id="rId3" Type="http://schemas.openxmlformats.org/officeDocument/2006/relationships/hyperlink" Target="http://www.sciencedirect.com/science/journal/03043940"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 Id="rId3" Type="http://schemas.openxmlformats.org/officeDocument/2006/relationships/image" Target="../media/image6.png"/></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806" y="1981200"/>
            <a:ext cx="8915400" cy="765175"/>
          </a:xfrm>
        </p:spPr>
        <p:txBody>
          <a:bodyPr/>
          <a:lstStyle/>
          <a:p>
            <a:pPr eaLnBrk="1" fontAlgn="auto" hangingPunct="1">
              <a:spcAft>
                <a:spcPts val="0"/>
              </a:spcAft>
              <a:defRPr/>
            </a:pPr>
            <a:r>
              <a:rPr lang="en-US" sz="4400" dirty="0" smtClean="0">
                <a:ea typeface="+mj-ea"/>
              </a:rPr>
              <a:t>STEM CELLS IN NEUROSURGEY</a:t>
            </a:r>
            <a:endParaRPr lang="en-US" sz="4400" dirty="0">
              <a:ea typeface="+mj-ea"/>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ea typeface="+mj-ea"/>
            </a:endParaRPr>
          </a:p>
        </p:txBody>
      </p:sp>
      <p:sp>
        <p:nvSpPr>
          <p:cNvPr id="24579" name="Content Placeholder 2"/>
          <p:cNvSpPr>
            <a:spLocks noGrp="1"/>
          </p:cNvSpPr>
          <p:nvPr>
            <p:ph idx="1"/>
          </p:nvPr>
        </p:nvSpPr>
        <p:spPr/>
        <p:txBody>
          <a:bodyPr/>
          <a:lstStyle/>
          <a:p>
            <a:endParaRPr lang="en-US">
              <a:latin typeface="Book Antiqua" charset="0"/>
            </a:endParaRPr>
          </a:p>
        </p:txBody>
      </p:sp>
      <p:pic>
        <p:nvPicPr>
          <p:cNvPr id="2458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00200" y="0"/>
            <a:ext cx="5613400" cy="6761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ea typeface="+mj-ea"/>
            </a:endParaRPr>
          </a:p>
        </p:txBody>
      </p:sp>
      <p:sp>
        <p:nvSpPr>
          <p:cNvPr id="25603" name="Content Placeholder 2"/>
          <p:cNvSpPr>
            <a:spLocks noGrp="1"/>
          </p:cNvSpPr>
          <p:nvPr>
            <p:ph idx="1"/>
          </p:nvPr>
        </p:nvSpPr>
        <p:spPr/>
        <p:txBody>
          <a:bodyPr/>
          <a:lstStyle/>
          <a:p>
            <a:endParaRPr lang="en-US">
              <a:latin typeface="Book Antiqua" charset="0"/>
            </a:endParaRPr>
          </a:p>
        </p:txBody>
      </p:sp>
      <p:pic>
        <p:nvPicPr>
          <p:cNvPr id="2560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47800" y="304800"/>
            <a:ext cx="5724525" cy="6276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Autofit/>
          </a:bodyPr>
          <a:lstStyle/>
          <a:p>
            <a:pPr eaLnBrk="1" fontAlgn="auto" hangingPunct="1">
              <a:spcAft>
                <a:spcPts val="0"/>
              </a:spcAft>
              <a:defRPr/>
            </a:pPr>
            <a:r>
              <a:rPr lang="en-US" sz="4000" dirty="0" smtClean="0">
                <a:ea typeface="+mj-ea"/>
              </a:rPr>
              <a:t>Treatment  of Brain Cancer</a:t>
            </a:r>
            <a:br>
              <a:rPr lang="en-US" sz="4000" dirty="0" smtClean="0">
                <a:ea typeface="+mj-ea"/>
              </a:rPr>
            </a:br>
            <a:endParaRPr lang="en-US" sz="4000" dirty="0">
              <a:ea typeface="+mj-ea"/>
            </a:endParaRPr>
          </a:p>
        </p:txBody>
      </p:sp>
      <p:sp>
        <p:nvSpPr>
          <p:cNvPr id="26627" name="Content Placeholder 2"/>
          <p:cNvSpPr>
            <a:spLocks noGrp="1"/>
          </p:cNvSpPr>
          <p:nvPr>
            <p:ph idx="1"/>
          </p:nvPr>
        </p:nvSpPr>
        <p:spPr/>
        <p:txBody>
          <a:bodyPr/>
          <a:lstStyle/>
          <a:p>
            <a:pPr eaLnBrk="1" hangingPunct="1"/>
            <a:r>
              <a:rPr lang="fr-FR">
                <a:latin typeface="Book Antiqua" charset="0"/>
              </a:rPr>
              <a:t>Malignant gliomas represent a significant challenge</a:t>
            </a:r>
          </a:p>
          <a:p>
            <a:pPr eaLnBrk="1" hangingPunct="1"/>
            <a:r>
              <a:rPr lang="en-US">
                <a:latin typeface="Book Antiqua" charset="0"/>
              </a:rPr>
              <a:t>Urgent need for the development of more effective therapies</a:t>
            </a:r>
          </a:p>
          <a:p>
            <a:pPr eaLnBrk="1" hangingPunct="1"/>
            <a:r>
              <a:rPr lang="en-US">
                <a:latin typeface="Book Antiqua" charset="0"/>
              </a:rPr>
              <a:t>A therapeutic delivery system that could </a:t>
            </a:r>
            <a:r>
              <a:rPr lang="ja-JP" altLang="en-US">
                <a:latin typeface="Book Antiqua" charset="0"/>
              </a:rPr>
              <a:t>‘‘</a:t>
            </a:r>
            <a:r>
              <a:rPr lang="en-US">
                <a:latin typeface="Book Antiqua" charset="0"/>
              </a:rPr>
              <a:t>seek out</a:t>
            </a:r>
            <a:r>
              <a:rPr lang="ja-JP" altLang="en-US">
                <a:latin typeface="Book Antiqua" charset="0"/>
              </a:rPr>
              <a:t>’’</a:t>
            </a:r>
            <a:r>
              <a:rPr lang="en-US">
                <a:latin typeface="Book Antiqua" charset="0"/>
              </a:rPr>
              <a:t> dispersed tumor cells</a:t>
            </a:r>
          </a:p>
          <a:p>
            <a:pPr eaLnBrk="1" hangingPunct="1"/>
            <a:r>
              <a:rPr lang="en-US">
                <a:latin typeface="Book Antiqua" charset="0"/>
              </a:rPr>
              <a:t>One promising method of meeting this challenge is the use of neural stem cells (NSCs) and mesenchymal stem cells (MSCs).</a:t>
            </a: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sz="3600" dirty="0" smtClean="0">
                <a:ea typeface="+mj-ea"/>
              </a:rPr>
              <a:t/>
            </a:r>
            <a:br>
              <a:rPr lang="en-US" sz="3600" dirty="0" smtClean="0">
                <a:ea typeface="+mj-ea"/>
              </a:rPr>
            </a:br>
            <a:r>
              <a:rPr lang="en-US" sz="3600" dirty="0" smtClean="0">
                <a:ea typeface="+mj-ea"/>
              </a:rPr>
              <a:t/>
            </a:r>
            <a:br>
              <a:rPr lang="en-US" sz="3600" dirty="0" smtClean="0">
                <a:ea typeface="+mj-ea"/>
              </a:rPr>
            </a:br>
            <a:r>
              <a:rPr lang="en-US" sz="3600" dirty="0" smtClean="0">
                <a:ea typeface="+mj-ea"/>
              </a:rPr>
              <a:t>Stem cells as delivery vehicles</a:t>
            </a:r>
            <a:br>
              <a:rPr lang="en-US" sz="3600" dirty="0" smtClean="0">
                <a:ea typeface="+mj-ea"/>
              </a:rPr>
            </a:br>
            <a:r>
              <a:rPr lang="en-US" sz="4400" dirty="0" smtClean="0">
                <a:ea typeface="+mj-ea"/>
              </a:rPr>
              <a:t/>
            </a:r>
            <a:br>
              <a:rPr lang="en-US" sz="4400" dirty="0" smtClean="0">
                <a:ea typeface="+mj-ea"/>
              </a:rPr>
            </a:br>
            <a:endParaRPr lang="en-US" sz="4400" dirty="0">
              <a:ea typeface="+mj-ea"/>
            </a:endParaRPr>
          </a:p>
        </p:txBody>
      </p:sp>
      <p:sp>
        <p:nvSpPr>
          <p:cNvPr id="27651" name="Content Placeholder 3"/>
          <p:cNvSpPr>
            <a:spLocks noGrp="1"/>
          </p:cNvSpPr>
          <p:nvPr>
            <p:ph idx="1"/>
          </p:nvPr>
        </p:nvSpPr>
        <p:spPr/>
        <p:txBody>
          <a:bodyPr/>
          <a:lstStyle/>
          <a:p>
            <a:pPr eaLnBrk="1" hangingPunct="1"/>
            <a:r>
              <a:rPr lang="en-US">
                <a:latin typeface="Book Antiqua" charset="0"/>
              </a:rPr>
              <a:t>Ability of stem cells to </a:t>
            </a:r>
            <a:r>
              <a:rPr lang="ja-JP" altLang="en-US">
                <a:latin typeface="Book Antiqua" charset="0"/>
              </a:rPr>
              <a:t>‘‘</a:t>
            </a:r>
            <a:r>
              <a:rPr lang="en-US">
                <a:latin typeface="Book Antiqua" charset="0"/>
              </a:rPr>
              <a:t>home in</a:t>
            </a:r>
            <a:r>
              <a:rPr lang="ja-JP" altLang="en-US">
                <a:latin typeface="Book Antiqua" charset="0"/>
              </a:rPr>
              <a:t>’’</a:t>
            </a:r>
            <a:r>
              <a:rPr lang="en-US">
                <a:latin typeface="Book Antiqua" charset="0"/>
              </a:rPr>
              <a:t> to areas of intracranial pathologic change</a:t>
            </a:r>
          </a:p>
          <a:p>
            <a:pPr eaLnBrk="1" hangingPunct="1">
              <a:buFont typeface="Wingdings 2" charset="0"/>
              <a:buNone/>
            </a:pPr>
            <a:r>
              <a:rPr lang="en-US">
                <a:latin typeface="Book Antiqua" charset="0"/>
              </a:rPr>
              <a:t>       </a:t>
            </a:r>
            <a:r>
              <a:rPr lang="en-US" sz="1600">
                <a:solidFill>
                  <a:srgbClr val="FFFF00"/>
                </a:solidFill>
                <a:latin typeface="Book Antiqua" charset="0"/>
              </a:rPr>
              <a:t>Aboody KS, Brown A, Rainov NG, et al. Neural  stem cells display extensive   tropism for pathology in adult brain: evidence from intracranial gliomas. </a:t>
            </a:r>
            <a:r>
              <a:rPr lang="pl-PL" sz="1600">
                <a:solidFill>
                  <a:srgbClr val="FFFF00"/>
                </a:solidFill>
                <a:latin typeface="Book Antiqua" charset="0"/>
              </a:rPr>
              <a:t>Proc Natl Acad Sci USA 2000;97:12846–51</a:t>
            </a:r>
          </a:p>
          <a:p>
            <a:pPr eaLnBrk="1" hangingPunct="1">
              <a:buFont typeface="Wingdings 2" charset="0"/>
              <a:buNone/>
            </a:pPr>
            <a:endParaRPr lang="en-US">
              <a:latin typeface="Book Antiqua" charset="0"/>
            </a:endParaRPr>
          </a:p>
          <a:p>
            <a:pPr eaLnBrk="1" hangingPunct="1"/>
            <a:r>
              <a:rPr lang="en-US">
                <a:latin typeface="Book Antiqua" charset="0"/>
              </a:rPr>
              <a:t>Drug delivery to disseminated tumor cells</a:t>
            </a:r>
          </a:p>
          <a:p>
            <a:pPr eaLnBrk="1" hangingPunct="1"/>
            <a:endParaRPr lang="en-US">
              <a:latin typeface="Book Antiqua" charset="0"/>
            </a:endParaRPr>
          </a:p>
          <a:p>
            <a:pPr eaLnBrk="1" hangingPunct="1">
              <a:buFont typeface="Wingdings 2" charset="0"/>
              <a:buNone/>
            </a:pPr>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err="1" smtClean="0">
                <a:ea typeface="+mj-ea"/>
              </a:rPr>
              <a:t>Immunostimulatory</a:t>
            </a:r>
            <a:r>
              <a:rPr lang="en-US" dirty="0" smtClean="0">
                <a:ea typeface="+mj-ea"/>
              </a:rPr>
              <a:t> cytokines</a:t>
            </a:r>
            <a:endParaRPr lang="en-US" dirty="0">
              <a:ea typeface="+mj-ea"/>
            </a:endParaRPr>
          </a:p>
        </p:txBody>
      </p:sp>
      <p:sp>
        <p:nvSpPr>
          <p:cNvPr id="28675" name="Content Placeholder 2"/>
          <p:cNvSpPr>
            <a:spLocks noGrp="1"/>
          </p:cNvSpPr>
          <p:nvPr>
            <p:ph idx="1"/>
          </p:nvPr>
        </p:nvSpPr>
        <p:spPr/>
        <p:txBody>
          <a:bodyPr/>
          <a:lstStyle/>
          <a:p>
            <a:pPr eaLnBrk="1" hangingPunct="1"/>
            <a:r>
              <a:rPr lang="en-US">
                <a:latin typeface="Book Antiqua" charset="0"/>
              </a:rPr>
              <a:t>Retroviral mediated gene transfer to induce expression of  mouse interleukin (IL)-4 (C57.npr.IL-4) or the lysosomal enzyme, galactocerebrosidase (C57.npr.GALC)</a:t>
            </a:r>
          </a:p>
          <a:p>
            <a:pPr eaLnBrk="1" hangingPunct="1">
              <a:buFont typeface="Wingdings 2" charset="0"/>
              <a:buNone/>
            </a:pPr>
            <a:r>
              <a:rPr lang="en-US" sz="1600">
                <a:solidFill>
                  <a:srgbClr val="FFFF00"/>
                </a:solidFill>
                <a:latin typeface="Book Antiqua" charset="0"/>
              </a:rPr>
              <a:t>               Benedetti S, Pirola B, Pollo B, et al. Gene therapy of experimental brain tumors    </a:t>
            </a:r>
          </a:p>
          <a:p>
            <a:pPr eaLnBrk="1" hangingPunct="1">
              <a:buFont typeface="Wingdings 2" charset="0"/>
              <a:buNone/>
            </a:pPr>
            <a:r>
              <a:rPr lang="en-US" sz="1600">
                <a:solidFill>
                  <a:srgbClr val="FFFF00"/>
                </a:solidFill>
                <a:latin typeface="Book Antiqua" charset="0"/>
              </a:rPr>
              <a:t>               using neural progenitor cells. Nat Med 2000;6:447–50.</a:t>
            </a:r>
          </a:p>
          <a:p>
            <a:pPr eaLnBrk="1" hangingPunct="1">
              <a:buFont typeface="Wingdings 2" charset="0"/>
              <a:buNone/>
            </a:pPr>
            <a:endParaRPr lang="en-US">
              <a:latin typeface="Book Antiqua" charset="0"/>
            </a:endParaRPr>
          </a:p>
          <a:p>
            <a:pPr eaLnBrk="1" hangingPunct="1"/>
            <a:r>
              <a:rPr lang="en-US">
                <a:latin typeface="Book Antiqua" charset="0"/>
              </a:rPr>
              <a:t>NSC tropism for glioma could be exploited for therapeutic benefit by engineering NSCs to express and deliver IL-12</a:t>
            </a: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err="1" smtClean="0">
                <a:ea typeface="+mj-ea"/>
              </a:rPr>
              <a:t>Prodrug</a:t>
            </a:r>
            <a:r>
              <a:rPr lang="en-US" dirty="0" smtClean="0">
                <a:ea typeface="+mj-ea"/>
              </a:rPr>
              <a:t> activation enzymes</a:t>
            </a:r>
            <a:br>
              <a:rPr lang="en-US" dirty="0" smtClean="0">
                <a:ea typeface="+mj-ea"/>
              </a:rPr>
            </a:br>
            <a:endParaRPr lang="en-US" dirty="0">
              <a:ea typeface="+mj-ea"/>
            </a:endParaRPr>
          </a:p>
        </p:txBody>
      </p:sp>
      <p:sp>
        <p:nvSpPr>
          <p:cNvPr id="3" name="Content Placeholder 2"/>
          <p:cNvSpPr>
            <a:spLocks noGrp="1"/>
          </p:cNvSpPr>
          <p:nvPr>
            <p:ph idx="1"/>
          </p:nvPr>
        </p:nvSpPr>
        <p:spPr>
          <a:xfrm>
            <a:off x="457200" y="1600200"/>
            <a:ext cx="8686800" cy="4800600"/>
          </a:xfrm>
        </p:spPr>
        <p:txBody>
          <a:bodyPr>
            <a:normAutofit/>
          </a:bodyPr>
          <a:lstStyle/>
          <a:p>
            <a:pPr eaLnBrk="1" hangingPunct="1"/>
            <a:r>
              <a:rPr lang="en-US" sz="2200">
                <a:latin typeface="Book Antiqua" charset="0"/>
              </a:rPr>
              <a:t>Prodrugs are compounds on chemical modification by specific enzymes, converted to physiologically active molecules</a:t>
            </a:r>
          </a:p>
          <a:p>
            <a:pPr eaLnBrk="1" hangingPunct="1">
              <a:buFont typeface="Wingdings 2" charset="0"/>
              <a:buNone/>
            </a:pPr>
            <a:endParaRPr lang="en-US" sz="2200">
              <a:latin typeface="Book Antiqua" charset="0"/>
            </a:endParaRPr>
          </a:p>
          <a:p>
            <a:pPr eaLnBrk="1" hangingPunct="1"/>
            <a:r>
              <a:rPr lang="en-US" sz="2200">
                <a:latin typeface="Book Antiqua" charset="0"/>
              </a:rPr>
              <a:t>NSCs could be engineered to express the bioactive transgene for CD, an enzyme that converts the nontoxic prodrug  5-FC to 5-FU</a:t>
            </a:r>
          </a:p>
          <a:p>
            <a:pPr eaLnBrk="1" hangingPunct="1">
              <a:buFont typeface="Wingdings 2" charset="0"/>
              <a:buNone/>
            </a:pPr>
            <a:r>
              <a:rPr lang="en-US" sz="1600">
                <a:solidFill>
                  <a:srgbClr val="FFFF00"/>
                </a:solidFill>
                <a:latin typeface="Book Antiqua" charset="0"/>
              </a:rPr>
              <a:t>        </a:t>
            </a:r>
          </a:p>
          <a:p>
            <a:pPr eaLnBrk="1" hangingPunct="1">
              <a:buFont typeface="Wingdings 2" charset="0"/>
              <a:buNone/>
            </a:pPr>
            <a:r>
              <a:rPr lang="en-US" sz="1600">
                <a:solidFill>
                  <a:srgbClr val="FFFF00"/>
                </a:solidFill>
                <a:latin typeface="Book Antiqua" charset="0"/>
              </a:rPr>
              <a:t>                </a:t>
            </a:r>
            <a:r>
              <a:rPr lang="en-US" sz="1300">
                <a:solidFill>
                  <a:srgbClr val="FFFF00"/>
                </a:solidFill>
                <a:latin typeface="Book Antiqua" charset="0"/>
              </a:rPr>
              <a:t>Aboody KS, Brown A, Rainov NG, et al. Neural  stem cells display extensive   tropism for pathology in adult brain: evidence from intracranial gliomas. </a:t>
            </a:r>
            <a:r>
              <a:rPr lang="pl-PL" sz="1300">
                <a:solidFill>
                  <a:srgbClr val="FFFF00"/>
                </a:solidFill>
                <a:latin typeface="Book Antiqua" charset="0"/>
              </a:rPr>
              <a:t>Proc Natl Acad Sci USA 2000;97:12846–51</a:t>
            </a:r>
            <a:endParaRPr lang="pl-PL" sz="1600">
              <a:solidFill>
                <a:srgbClr val="FFFF00"/>
              </a:solidFill>
              <a:latin typeface="Book Antiqua" charset="0"/>
            </a:endParaRPr>
          </a:p>
          <a:p>
            <a:pPr eaLnBrk="1" hangingPunct="1">
              <a:buFont typeface="Wingdings 2" charset="0"/>
              <a:buNone/>
            </a:pPr>
            <a:endParaRPr lang="en-US" sz="2200">
              <a:latin typeface="Book Antiqua" charset="0"/>
            </a:endParaRPr>
          </a:p>
          <a:p>
            <a:pPr eaLnBrk="1" hangingPunct="1"/>
            <a:r>
              <a:rPr lang="en-US" sz="2200">
                <a:latin typeface="Book Antiqua" charset="0"/>
              </a:rPr>
              <a:t>NSCs permitted the delivery of a prodrug-activating enzyme directly to tumor cell  , enhancing the tumor-toxic effect  &amp; minimizing local toxicity</a:t>
            </a:r>
          </a:p>
          <a:p>
            <a:pPr eaLnBrk="1" hangingPunct="1"/>
            <a:endParaRPr lang="en-US" sz="2600">
              <a:latin typeface="Book Antiqua" charset="0"/>
            </a:endParaRPr>
          </a:p>
          <a:p>
            <a:pPr eaLnBrk="1" hangingPunct="1"/>
            <a:endParaRPr lang="en-US" sz="2600">
              <a:latin typeface="Book Antiqua" charset="0"/>
            </a:endParaRPr>
          </a:p>
          <a:p>
            <a:pPr eaLnBrk="1" hangingPunct="1"/>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Viral vectors</a:t>
            </a:r>
            <a:br>
              <a:rPr lang="en-US" dirty="0" smtClean="0">
                <a:ea typeface="+mj-ea"/>
              </a:rPr>
            </a:br>
            <a:endParaRPr lang="en-US" dirty="0">
              <a:ea typeface="+mj-ea"/>
            </a:endParaRPr>
          </a:p>
        </p:txBody>
      </p:sp>
      <p:sp>
        <p:nvSpPr>
          <p:cNvPr id="30723" name="Content Placeholder 2"/>
          <p:cNvSpPr>
            <a:spLocks noGrp="1"/>
          </p:cNvSpPr>
          <p:nvPr>
            <p:ph idx="1"/>
          </p:nvPr>
        </p:nvSpPr>
        <p:spPr/>
        <p:txBody>
          <a:bodyPr/>
          <a:lstStyle/>
          <a:p>
            <a:pPr eaLnBrk="1" hangingPunct="1"/>
            <a:r>
              <a:rPr lang="en-US">
                <a:latin typeface="Book Antiqua" charset="0"/>
              </a:rPr>
              <a:t>Cellular vehicles for the delivery of replication-conditional oncolytic herpes simplex virus</a:t>
            </a:r>
          </a:p>
          <a:p>
            <a:pPr eaLnBrk="1" hangingPunct="1">
              <a:buFont typeface="Wingdings 2" charset="0"/>
              <a:buNone/>
            </a:pPr>
            <a:r>
              <a:rPr lang="en-US">
                <a:latin typeface="Book Antiqua" charset="0"/>
              </a:rPr>
              <a:t>               </a:t>
            </a:r>
            <a:r>
              <a:rPr lang="pl-PL" sz="1200">
                <a:solidFill>
                  <a:srgbClr val="FFFF00"/>
                </a:solidFill>
                <a:latin typeface="Book Antiqua" charset="0"/>
              </a:rPr>
              <a:t>Herrlinger U, Woiciechowski C, Sena-Esteves M,</a:t>
            </a:r>
            <a:r>
              <a:rPr lang="en-US" sz="1200">
                <a:solidFill>
                  <a:srgbClr val="FFFF00"/>
                </a:solidFill>
                <a:latin typeface="Book Antiqua" charset="0"/>
              </a:rPr>
              <a:t>et al. Neural precursor cells for delivery of replication-conditional HSV-1 vectors to intracerebral gliomas.Mol Ther 2000;1:347–57.</a:t>
            </a:r>
          </a:p>
          <a:p>
            <a:pPr eaLnBrk="1" hangingPunct="1">
              <a:buFont typeface="Wingdings 2" charset="0"/>
              <a:buNone/>
            </a:pPr>
            <a:endParaRPr lang="en-US">
              <a:latin typeface="Book Antiqua" charset="0"/>
            </a:endParaRPr>
          </a:p>
          <a:p>
            <a:pPr eaLnBrk="1" hangingPunct="1">
              <a:buFont typeface="Wingdings 2" charset="0"/>
              <a:buNone/>
            </a:pPr>
            <a:endParaRPr lang="en-US">
              <a:latin typeface="Book Antiqua" charset="0"/>
            </a:endParaRPr>
          </a:p>
          <a:p>
            <a:pPr eaLnBrk="1" hangingPunct="1"/>
            <a:r>
              <a:rPr lang="en-US">
                <a:latin typeface="Book Antiqua" charset="0"/>
              </a:rPr>
              <a:t>An important tool for a targeted therapeutic attack against disseminated glioma</a:t>
            </a: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err="1" smtClean="0">
                <a:ea typeface="+mj-ea"/>
              </a:rPr>
              <a:t>Proapoptotic</a:t>
            </a:r>
            <a:r>
              <a:rPr lang="en-US" dirty="0" smtClean="0">
                <a:ea typeface="+mj-ea"/>
              </a:rPr>
              <a:t> proteins</a:t>
            </a:r>
            <a:br>
              <a:rPr lang="en-US" dirty="0" smtClean="0">
                <a:ea typeface="+mj-ea"/>
              </a:rPr>
            </a:br>
            <a:endParaRPr lang="en-US" dirty="0">
              <a:ea typeface="+mj-ea"/>
            </a:endParaRPr>
          </a:p>
        </p:txBody>
      </p:sp>
      <p:sp>
        <p:nvSpPr>
          <p:cNvPr id="3" name="Content Placeholder 2"/>
          <p:cNvSpPr>
            <a:spLocks noGrp="1"/>
          </p:cNvSpPr>
          <p:nvPr>
            <p:ph idx="1"/>
          </p:nvPr>
        </p:nvSpPr>
        <p:spPr>
          <a:xfrm>
            <a:off x="228600" y="1524000"/>
            <a:ext cx="8686800" cy="4708525"/>
          </a:xfrm>
        </p:spPr>
        <p:txBody>
          <a:bodyPr>
            <a:normAutofit/>
          </a:bodyPr>
          <a:lstStyle/>
          <a:p>
            <a:pPr eaLnBrk="1" hangingPunct="1">
              <a:lnSpc>
                <a:spcPct val="90000"/>
              </a:lnSpc>
            </a:pPr>
            <a:r>
              <a:rPr lang="en-US" sz="2600">
                <a:latin typeface="Book Antiqua" charset="0"/>
              </a:rPr>
              <a:t>Members of the tumor necrosis factor (TNF)family</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TNF-related apoptosis-inducing ligand (TRAIL), has been shown to induce apoptosis selectively in malignant glial cells while  sparing normal tissue</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Inoculation of  TRAIL secreting NSCs into gliomatous brain</a:t>
            </a:r>
          </a:p>
          <a:p>
            <a:pPr eaLnBrk="1" hangingPunct="1">
              <a:lnSpc>
                <a:spcPct val="90000"/>
              </a:lnSpc>
              <a:buFont typeface="Wingdings 2" charset="0"/>
              <a:buNone/>
            </a:pPr>
            <a:endParaRPr lang="en-US" sz="2600">
              <a:latin typeface="Book Antiqua" charset="0"/>
            </a:endParaRPr>
          </a:p>
          <a:p>
            <a:pPr eaLnBrk="1" hangingPunct="1">
              <a:lnSpc>
                <a:spcPct val="90000"/>
              </a:lnSpc>
              <a:buFont typeface="Wingdings 2" charset="0"/>
              <a:buNone/>
            </a:pPr>
            <a:r>
              <a:rPr lang="fr-FR" sz="2600">
                <a:latin typeface="Book Antiqua" charset="0"/>
              </a:rPr>
              <a:t>      </a:t>
            </a:r>
            <a:r>
              <a:rPr lang="fr-FR" sz="1200">
                <a:solidFill>
                  <a:srgbClr val="FFFF00"/>
                </a:solidFill>
                <a:latin typeface="Book Antiqua" charset="0"/>
              </a:rPr>
              <a:t>Ehtesham M, Kabos P, Gutierrez MA, et al. Induction </a:t>
            </a:r>
            <a:r>
              <a:rPr lang="en-US" sz="1200">
                <a:solidFill>
                  <a:srgbClr val="FFFF00"/>
                </a:solidFill>
                <a:latin typeface="Book Antiqua" charset="0"/>
              </a:rPr>
              <a:t>of glioblastoma apoptosis using neural stem cell-   </a:t>
            </a:r>
          </a:p>
          <a:p>
            <a:pPr eaLnBrk="1" hangingPunct="1">
              <a:lnSpc>
                <a:spcPct val="90000"/>
              </a:lnSpc>
              <a:buFont typeface="Wingdings 2" charset="0"/>
              <a:buNone/>
            </a:pPr>
            <a:r>
              <a:rPr lang="en-US" sz="1200">
                <a:solidFill>
                  <a:srgbClr val="FFFF00"/>
                </a:solidFill>
                <a:latin typeface="Book Antiqua" charset="0"/>
              </a:rPr>
              <a:t>            mediated delivery of tumor necrosis factor-related apoptosis-inducing ligand. Cancer Res 2002;62:7170–4</a:t>
            </a:r>
            <a:r>
              <a:rPr lang="en-US" sz="2600">
                <a:latin typeface="Book Antiqua" charset="0"/>
              </a:rPr>
              <a:t>.</a:t>
            </a:r>
          </a:p>
          <a:p>
            <a:pPr eaLnBrk="1" hangingPunct="1">
              <a:lnSpc>
                <a:spcPct val="90000"/>
              </a:lnSpc>
              <a:buFont typeface="Wingdings 2" charset="0"/>
              <a:buNone/>
            </a:pPr>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Inherent antitumor activity of neural stem cells</a:t>
            </a:r>
            <a:br>
              <a:rPr lang="en-US" dirty="0" smtClean="0">
                <a:ea typeface="+mj-ea"/>
              </a:rPr>
            </a:br>
            <a:endParaRPr lang="en-US" dirty="0">
              <a:ea typeface="+mj-ea"/>
            </a:endParaRPr>
          </a:p>
        </p:txBody>
      </p:sp>
      <p:sp>
        <p:nvSpPr>
          <p:cNvPr id="32771" name="Content Placeholder 2"/>
          <p:cNvSpPr>
            <a:spLocks noGrp="1"/>
          </p:cNvSpPr>
          <p:nvPr>
            <p:ph idx="1"/>
          </p:nvPr>
        </p:nvSpPr>
        <p:spPr>
          <a:xfrm>
            <a:off x="457200" y="1600200"/>
            <a:ext cx="8229600" cy="5257800"/>
          </a:xfrm>
        </p:spPr>
        <p:txBody>
          <a:bodyPr/>
          <a:lstStyle/>
          <a:p>
            <a:pPr eaLnBrk="1" hangingPunct="1"/>
            <a:r>
              <a:rPr lang="en-US">
                <a:latin typeface="Book Antiqua" charset="0"/>
              </a:rPr>
              <a:t> </a:t>
            </a:r>
            <a:r>
              <a:rPr lang="en-US" sz="2400">
                <a:latin typeface="Book Antiqua" charset="0"/>
              </a:rPr>
              <a:t>Benedetti and colleagues  first presented evidence suggesting that exogenously administered unmodified  NSCs may be independently capable of inhibiting  glioma proliferation in vivo</a:t>
            </a:r>
          </a:p>
          <a:p>
            <a:pPr eaLnBrk="1" hangingPunct="1">
              <a:buFont typeface="Wingdings 2" charset="0"/>
              <a:buNone/>
            </a:pPr>
            <a:r>
              <a:rPr lang="en-US" sz="1400">
                <a:solidFill>
                  <a:srgbClr val="FFFF00"/>
                </a:solidFill>
                <a:latin typeface="Book Antiqua" charset="0"/>
              </a:rPr>
              <a:t>               </a:t>
            </a:r>
          </a:p>
          <a:p>
            <a:pPr eaLnBrk="1" hangingPunct="1">
              <a:buFont typeface="Wingdings 2" charset="0"/>
              <a:buNone/>
            </a:pPr>
            <a:r>
              <a:rPr lang="en-US" sz="1400">
                <a:solidFill>
                  <a:srgbClr val="FFFF00"/>
                </a:solidFill>
                <a:latin typeface="Book Antiqua" charset="0"/>
              </a:rPr>
              <a:t>              Benedetti S, Pirola B, Pollo B, et al. Gene therapy of experimental brain tumors    </a:t>
            </a:r>
          </a:p>
          <a:p>
            <a:pPr eaLnBrk="1" hangingPunct="1">
              <a:buFont typeface="Wingdings 2" charset="0"/>
              <a:buNone/>
            </a:pPr>
            <a:r>
              <a:rPr lang="en-US" sz="1400">
                <a:solidFill>
                  <a:srgbClr val="FFFF00"/>
                </a:solidFill>
                <a:latin typeface="Book Antiqua" charset="0"/>
              </a:rPr>
              <a:t>               using neural progenitor cells. Nat Med 2000;6:447–50</a:t>
            </a:r>
            <a:endParaRPr lang="en-US" sz="1400">
              <a:latin typeface="Book Antiqua" charset="0"/>
            </a:endParaRPr>
          </a:p>
          <a:p>
            <a:pPr eaLnBrk="1" hangingPunct="1"/>
            <a:r>
              <a:rPr lang="en-US" sz="2400">
                <a:latin typeface="Book Antiqua" charset="0"/>
              </a:rPr>
              <a:t>The exact mechanisms  remain unclear.</a:t>
            </a:r>
          </a:p>
          <a:p>
            <a:pPr eaLnBrk="1" hangingPunct="1">
              <a:buFont typeface="Wingdings 2" charset="0"/>
              <a:buNone/>
            </a:pPr>
            <a:endParaRPr lang="en-US" sz="2400">
              <a:latin typeface="Book Antiqua" charset="0"/>
            </a:endParaRPr>
          </a:p>
          <a:p>
            <a:pPr eaLnBrk="1" hangingPunct="1"/>
            <a:r>
              <a:rPr lang="en-US" sz="2400">
                <a:latin typeface="Book Antiqua" charset="0"/>
              </a:rPr>
              <a:t>NSCs may  elaborate certain factors, such as transforming  growth factor (TGF)-b</a:t>
            </a:r>
          </a:p>
          <a:p>
            <a:pPr eaLnBrk="1" hangingPunct="1">
              <a:buFont typeface="Wingdings 2" charset="0"/>
              <a:buNone/>
            </a:pPr>
            <a:r>
              <a:rPr lang="en-US">
                <a:latin typeface="Book Antiqua" charset="0"/>
              </a:rPr>
              <a:t>        </a:t>
            </a:r>
            <a:r>
              <a:rPr lang="en-US" sz="1400">
                <a:solidFill>
                  <a:srgbClr val="FFFF00"/>
                </a:solidFill>
                <a:latin typeface="Book Antiqua" charset="0"/>
              </a:rPr>
              <a:t>Staflin K, Honeth G, Kalliomaki S, et al. Neural progenitor cell lines inhibit rat tumor  </a:t>
            </a:r>
          </a:p>
          <a:p>
            <a:pPr eaLnBrk="1" hangingPunct="1">
              <a:buFont typeface="Wingdings 2" charset="0"/>
              <a:buNone/>
            </a:pPr>
            <a:r>
              <a:rPr lang="en-US" sz="1400">
                <a:solidFill>
                  <a:srgbClr val="FFFF00"/>
                </a:solidFill>
                <a:latin typeface="Book Antiqua" charset="0"/>
              </a:rPr>
              <a:t>                growth invivo. Cancer Res 2004;64:5347–54</a:t>
            </a:r>
          </a:p>
          <a:p>
            <a:pPr eaLnBrk="1" hangingPunct="1">
              <a:buFont typeface="Wingdings 2" charset="0"/>
              <a:buNone/>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Future perspectives and challenges</a:t>
            </a:r>
            <a:br>
              <a:rPr lang="en-US" dirty="0" smtClean="0">
                <a:ea typeface="+mj-ea"/>
              </a:rPr>
            </a:br>
            <a:endParaRPr lang="en-US" dirty="0">
              <a:ea typeface="+mj-ea"/>
            </a:endParaRPr>
          </a:p>
        </p:txBody>
      </p:sp>
      <p:sp>
        <p:nvSpPr>
          <p:cNvPr id="3" name="Content Placeholder 2"/>
          <p:cNvSpPr>
            <a:spLocks noGrp="1"/>
          </p:cNvSpPr>
          <p:nvPr>
            <p:ph idx="1"/>
          </p:nvPr>
        </p:nvSpPr>
        <p:spPr>
          <a:xfrm>
            <a:off x="0" y="1600200"/>
            <a:ext cx="9144000" cy="4800600"/>
          </a:xfrm>
        </p:spPr>
        <p:txBody>
          <a:bodyPr>
            <a:normAutofit fontScale="85000"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Preliminary evidence has established the promise of stem cell therapy for malignant </a:t>
            </a:r>
            <a:r>
              <a:rPr lang="en-US" dirty="0" err="1" smtClean="0">
                <a:ea typeface="+mn-ea"/>
              </a:rPr>
              <a:t>glioma</a:t>
            </a:r>
            <a:r>
              <a:rPr lang="en-US" dirty="0" smtClean="0">
                <a:ea typeface="+mn-ea"/>
              </a:rPr>
              <a:t>.</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Significant concerns must be addressed :</a:t>
            </a:r>
          </a:p>
          <a:p>
            <a:pPr marL="548640" indent="-411480" eaLnBrk="1" fontAlgn="auto" hangingPunct="1">
              <a:spcAft>
                <a:spcPts val="0"/>
              </a:spcAft>
              <a:buClr>
                <a:schemeClr val="tx1">
                  <a:shade val="95000"/>
                </a:schemeClr>
              </a:buClr>
              <a:buFont typeface="Wingdings 2"/>
              <a:buNone/>
              <a:defRPr/>
            </a:pPr>
            <a:r>
              <a:rPr lang="en-US" dirty="0" smtClean="0">
                <a:ea typeface="+mn-ea"/>
              </a:rPr>
              <a:t>     ethical, immunological etc.</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An optimal stem cell candidate must not only be readily accessible but should possess significant migratory capabilities and display robust tumor tropism.</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Additional sources must be explored</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16387" name="Content Placeholder 2"/>
          <p:cNvSpPr>
            <a:spLocks noGrp="1"/>
          </p:cNvSpPr>
          <p:nvPr>
            <p:ph idx="1"/>
          </p:nvPr>
        </p:nvSpPr>
        <p:spPr/>
        <p:txBody>
          <a:bodyPr/>
          <a:lstStyle/>
          <a:p>
            <a:pPr eaLnBrk="1" hangingPunct="1">
              <a:buFont typeface="Wingdings 2" charset="0"/>
              <a:buNone/>
            </a:pPr>
            <a:r>
              <a:rPr lang="en-US">
                <a:latin typeface="Book Antiqua" charset="0"/>
              </a:rPr>
              <a:t>The Fundamental axiom of neuroscience</a:t>
            </a:r>
          </a:p>
          <a:p>
            <a:pPr eaLnBrk="1" hangingPunct="1">
              <a:buFont typeface="Wingdings 2" charset="0"/>
              <a:buNone/>
            </a:pPr>
            <a:endParaRPr lang="en-US">
              <a:latin typeface="Book Antiqua" charset="0"/>
            </a:endParaRPr>
          </a:p>
          <a:p>
            <a:pPr algn="just" eaLnBrk="1" hangingPunct="1">
              <a:buFont typeface="Wingdings 2" charset="0"/>
              <a:buNone/>
            </a:pPr>
            <a:r>
              <a:rPr lang="ja-JP" altLang="en-US" sz="3200">
                <a:solidFill>
                  <a:schemeClr val="accent1"/>
                </a:solidFill>
                <a:latin typeface="Book Antiqua" charset="0"/>
              </a:rPr>
              <a:t>“</a:t>
            </a:r>
            <a:r>
              <a:rPr lang="en-US" sz="3200">
                <a:solidFill>
                  <a:schemeClr val="accent1"/>
                </a:solidFill>
                <a:latin typeface="Book Antiqua" charset="0"/>
              </a:rPr>
              <a:t>the adult human brain, in contrast to other</a:t>
            </a:r>
          </a:p>
          <a:p>
            <a:pPr algn="just" eaLnBrk="1" hangingPunct="1">
              <a:buFont typeface="Wingdings 2" charset="0"/>
              <a:buNone/>
            </a:pPr>
            <a:r>
              <a:rPr lang="en-US" sz="3200">
                <a:solidFill>
                  <a:schemeClr val="accent1"/>
                </a:solidFill>
                <a:latin typeface="Book Antiqua" charset="0"/>
              </a:rPr>
              <a:t>organs such as skin and liver, lacked the </a:t>
            </a:r>
          </a:p>
          <a:p>
            <a:pPr algn="just" eaLnBrk="1" hangingPunct="1">
              <a:buFont typeface="Wingdings 2" charset="0"/>
              <a:buNone/>
            </a:pPr>
            <a:r>
              <a:rPr lang="en-US" sz="3200">
                <a:solidFill>
                  <a:schemeClr val="accent1"/>
                </a:solidFill>
                <a:latin typeface="Book Antiqua" charset="0"/>
              </a:rPr>
              <a:t>capacity for self repair and regeneration.</a:t>
            </a:r>
            <a:r>
              <a:rPr lang="ja-JP" altLang="en-US" sz="3200">
                <a:solidFill>
                  <a:schemeClr val="accent1"/>
                </a:solidFill>
                <a:latin typeface="Book Antiqua" charset="0"/>
              </a:rPr>
              <a:t>”</a:t>
            </a:r>
            <a:endParaRPr lang="en-US" sz="3200">
              <a:solidFill>
                <a:schemeClr val="accent1"/>
              </a:solidFill>
              <a:latin typeface="Book Antiqua" charset="0"/>
            </a:endParaRPr>
          </a:p>
          <a:p>
            <a:pPr eaLnBrk="1" hangingPunct="1">
              <a:buFont typeface="Wingdings 2" charset="0"/>
              <a:buNone/>
            </a:pPr>
            <a:r>
              <a:rPr lang="en-US">
                <a:solidFill>
                  <a:schemeClr val="accent1"/>
                </a:solidFill>
                <a:latin typeface="Book Antiqua" charset="0"/>
              </a:rPr>
              <a:t>  </a:t>
            </a:r>
          </a:p>
          <a:p>
            <a:pPr eaLnBrk="1" hangingPunct="1">
              <a:buFont typeface="Wingdings 2" charset="0"/>
              <a:buNone/>
            </a:pPr>
            <a:r>
              <a:rPr lang="en-US">
                <a:latin typeface="Book Antiqua" charset="0"/>
              </a:rPr>
              <a:t>                      no longer considered true.</a:t>
            </a: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Traumatic Brain Injury</a:t>
            </a:r>
            <a:br>
              <a:rPr lang="en-US" dirty="0" smtClean="0">
                <a:ea typeface="+mj-ea"/>
              </a:rPr>
            </a:br>
            <a:endParaRPr lang="en-US" dirty="0">
              <a:ea typeface="+mj-ea"/>
            </a:endParaRPr>
          </a:p>
        </p:txBody>
      </p:sp>
      <p:sp>
        <p:nvSpPr>
          <p:cNvPr id="3" name="Content Placeholder 2"/>
          <p:cNvSpPr>
            <a:spLocks noGrp="1"/>
          </p:cNvSpPr>
          <p:nvPr>
            <p:ph idx="1"/>
          </p:nvPr>
        </p:nvSpPr>
        <p:spPr>
          <a:xfrm>
            <a:off x="152400" y="1600200"/>
            <a:ext cx="8534400" cy="4708525"/>
          </a:xfrm>
        </p:spPr>
        <p:txBody>
          <a:bodyPr>
            <a:normAutofit/>
          </a:bodyPr>
          <a:lstStyle/>
          <a:p>
            <a:pPr eaLnBrk="1" hangingPunct="1">
              <a:lnSpc>
                <a:spcPct val="90000"/>
              </a:lnSpc>
            </a:pPr>
            <a:r>
              <a:rPr lang="en-US" sz="2600">
                <a:latin typeface="Book Antiqua" charset="0"/>
              </a:rPr>
              <a:t>Many head-injured </a:t>
            </a:r>
            <a:r>
              <a:rPr lang="fr-FR" sz="2600">
                <a:latin typeface="Book Antiqua" charset="0"/>
              </a:rPr>
              <a:t>patients incure permanent neurologic  impairment.</a:t>
            </a:r>
          </a:p>
          <a:p>
            <a:pPr eaLnBrk="1" hangingPunct="1">
              <a:lnSpc>
                <a:spcPct val="90000"/>
              </a:lnSpc>
              <a:buFont typeface="Wingdings 2" charset="0"/>
              <a:buNone/>
            </a:pPr>
            <a:endParaRPr lang="fr-FR" sz="2600">
              <a:latin typeface="Book Antiqua" charset="0"/>
            </a:endParaRPr>
          </a:p>
          <a:p>
            <a:pPr eaLnBrk="1" hangingPunct="1">
              <a:lnSpc>
                <a:spcPct val="90000"/>
              </a:lnSpc>
            </a:pPr>
            <a:r>
              <a:rPr lang="en-US" sz="2600">
                <a:latin typeface="Book Antiqua" charset="0"/>
              </a:rPr>
              <a:t>Neurogenesis increases in response to mechanical brain injury in multiple areas of the adult mammalian brain.</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Studies have shown posttraumatic neurogenesis occur in hippocampus, subventricular zone and some extent in cortex </a:t>
            </a:r>
          </a:p>
          <a:p>
            <a:pPr eaLnBrk="1" hangingPunct="1">
              <a:lnSpc>
                <a:spcPct val="90000"/>
              </a:lnSpc>
              <a:buFont typeface="Wingdings 2" charset="0"/>
              <a:buNone/>
            </a:pPr>
            <a:r>
              <a:rPr lang="en-US" sz="1400">
                <a:solidFill>
                  <a:srgbClr val="FFFF00"/>
                </a:solidFill>
                <a:latin typeface="Book Antiqua" charset="0"/>
              </a:rPr>
              <a:t>           </a:t>
            </a:r>
          </a:p>
          <a:p>
            <a:pPr eaLnBrk="1" hangingPunct="1">
              <a:lnSpc>
                <a:spcPct val="90000"/>
              </a:lnSpc>
              <a:buFont typeface="Wingdings 2" charset="0"/>
              <a:buNone/>
            </a:pPr>
            <a:r>
              <a:rPr lang="en-US" sz="1400">
                <a:solidFill>
                  <a:srgbClr val="FFFF00"/>
                </a:solidFill>
                <a:latin typeface="Book Antiqua" charset="0"/>
              </a:rPr>
              <a:t>             Kernie SG, Erwin TM, Parada LF. Brain remodeling due to neuronal and astrocytic proliferation  </a:t>
            </a:r>
          </a:p>
          <a:p>
            <a:pPr eaLnBrk="1" hangingPunct="1">
              <a:lnSpc>
                <a:spcPct val="90000"/>
              </a:lnSpc>
              <a:buFont typeface="Wingdings 2" charset="0"/>
              <a:buNone/>
            </a:pPr>
            <a:r>
              <a:rPr lang="en-US" sz="1400">
                <a:solidFill>
                  <a:srgbClr val="FFFF00"/>
                </a:solidFill>
                <a:latin typeface="Book Antiqua" charset="0"/>
              </a:rPr>
              <a:t>             after controlled cortical injury in mice. J Neurosci Res 2001;66(3):317–26.</a:t>
            </a:r>
          </a:p>
          <a:p>
            <a:pPr eaLnBrk="1" hangingPunct="1">
              <a:lnSpc>
                <a:spcPct val="90000"/>
              </a:lnSpc>
            </a:pPr>
            <a:endParaRPr lang="en-US" sz="1400">
              <a:solidFill>
                <a:srgbClr val="FFFF00"/>
              </a:solidFill>
              <a:latin typeface="Book Antiqua" charset="0"/>
            </a:endParaRPr>
          </a:p>
          <a:p>
            <a:pPr eaLnBrk="1" hangingPunct="1">
              <a:lnSpc>
                <a:spcPct val="90000"/>
              </a:lnSpc>
            </a:pPr>
            <a:endParaRPr lang="en-US" sz="2600">
              <a:latin typeface="Book Antiqua" charset="0"/>
            </a:endParaRPr>
          </a:p>
          <a:p>
            <a:pPr eaLnBrk="1" hangingPunct="1">
              <a:lnSpc>
                <a:spcPct val="90000"/>
              </a:lnSpc>
            </a:pPr>
            <a:endParaRPr lang="en-US" sz="2600">
              <a:latin typeface="Book Antiqua" charset="0"/>
            </a:endParaRPr>
          </a:p>
          <a:p>
            <a:pPr eaLnBrk="1" hangingPunct="1">
              <a:lnSpc>
                <a:spcPct val="90000"/>
              </a:lnSpc>
            </a:pPr>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295400"/>
            <a:ext cx="8229600" cy="4708525"/>
          </a:xfrm>
        </p:spPr>
        <p:txBody>
          <a:bodyPr>
            <a:normAutofit/>
          </a:bodyPr>
          <a:lstStyle/>
          <a:p>
            <a:pPr eaLnBrk="1" hangingPunct="1">
              <a:lnSpc>
                <a:spcPct val="80000"/>
              </a:lnSpc>
            </a:pPr>
            <a:r>
              <a:rPr lang="en-US" sz="2400">
                <a:latin typeface="Book Antiqua" charset="0"/>
              </a:rPr>
              <a:t>The autologous transplantation of putative NPCs harvested from and reintroduced into patients with open brain trauma was recently reported</a:t>
            </a:r>
          </a:p>
          <a:p>
            <a:pPr eaLnBrk="1" hangingPunct="1">
              <a:lnSpc>
                <a:spcPct val="80000"/>
              </a:lnSpc>
              <a:buFont typeface="Wingdings 2" charset="0"/>
              <a:buNone/>
            </a:pPr>
            <a:endParaRPr lang="en-US" sz="2400">
              <a:latin typeface="Book Antiqua" charset="0"/>
            </a:endParaRPr>
          </a:p>
          <a:p>
            <a:pPr eaLnBrk="1" hangingPunct="1">
              <a:lnSpc>
                <a:spcPct val="80000"/>
              </a:lnSpc>
            </a:pPr>
            <a:r>
              <a:rPr lang="en-US" sz="2400">
                <a:latin typeface="Book Antiqua" charset="0"/>
              </a:rPr>
              <a:t>The harvest of NPCs from neocortical regions and subsequent improvement in neurologic function after NPC reintroduction, as measured by imaging and clinical outcome scores</a:t>
            </a:r>
          </a:p>
          <a:p>
            <a:pPr eaLnBrk="1" hangingPunct="1">
              <a:lnSpc>
                <a:spcPct val="80000"/>
              </a:lnSpc>
              <a:buFont typeface="Wingdings 2" charset="0"/>
              <a:buNone/>
            </a:pPr>
            <a:endParaRPr lang="en-US" sz="2400">
              <a:latin typeface="Book Antiqua" charset="0"/>
            </a:endParaRPr>
          </a:p>
          <a:p>
            <a:pPr eaLnBrk="1" hangingPunct="1">
              <a:lnSpc>
                <a:spcPct val="80000"/>
              </a:lnSpc>
            </a:pPr>
            <a:r>
              <a:rPr lang="en-US" sz="2400">
                <a:latin typeface="Book Antiqua" charset="0"/>
              </a:rPr>
              <a:t>There is clearly much work to be done in verifying these results.</a:t>
            </a:r>
          </a:p>
          <a:p>
            <a:pPr eaLnBrk="1" hangingPunct="1">
              <a:lnSpc>
                <a:spcPct val="80000"/>
              </a:lnSpc>
            </a:pPr>
            <a:endParaRPr lang="en-US" sz="2400">
              <a:latin typeface="Book Antiqua" charset="0"/>
            </a:endParaRPr>
          </a:p>
          <a:p>
            <a:pPr eaLnBrk="1" hangingPunct="1">
              <a:lnSpc>
                <a:spcPct val="80000"/>
              </a:lnSpc>
              <a:buFont typeface="Wingdings 2" charset="0"/>
              <a:buNone/>
            </a:pPr>
            <a:r>
              <a:rPr lang="en-US" sz="1600">
                <a:solidFill>
                  <a:srgbClr val="FFFF00"/>
                </a:solidFill>
                <a:latin typeface="Book Antiqua" charset="0"/>
              </a:rPr>
              <a:t>        Zhu J, Wu X, Zhang HL. Adult neural stem cell therapy: expansion in vitro, tracking in vivo and clinical transplantation. Curr Drug Targets 2005;6(1):97–110</a:t>
            </a:r>
          </a:p>
          <a:p>
            <a:pPr eaLnBrk="1" hangingPunct="1">
              <a:lnSpc>
                <a:spcPct val="80000"/>
              </a:lnSpc>
            </a:pPr>
            <a:endParaRPr lang="en-US" sz="24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Spinal Cord Injury</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Once thought impossible, nervous system repair is now entering the realm of feasibility.</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r>
              <a:rPr lang="en-US" dirty="0" smtClean="0">
                <a:ea typeface="+mn-ea"/>
              </a:rPr>
              <a:t> (1</a:t>
            </a:r>
            <a:r>
              <a:rPr lang="en-US" sz="2400" dirty="0" smtClean="0">
                <a:ea typeface="+mn-ea"/>
              </a:rPr>
              <a:t>) It is not necessary to cure a nervous system injury.</a:t>
            </a:r>
          </a:p>
          <a:p>
            <a:pPr marL="548640" indent="-41148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 (2) A disproportionate return of function can result from a small degree of regeneration.</a:t>
            </a:r>
          </a:p>
          <a:p>
            <a:pPr marL="548640" indent="-41148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(3) Substantial loss of spinal cord tissue, particularly gray matter, does not preclude near-normal long-tract function</a:t>
            </a:r>
            <a:r>
              <a:rPr lang="en-US" dirty="0" smtClean="0">
                <a:ea typeface="+mn-ea"/>
              </a:rPr>
              <a:t>.</a:t>
            </a:r>
          </a:p>
          <a:p>
            <a:pPr marL="548640" indent="-411480" eaLnBrk="1" fontAlgn="auto" hangingPunct="1">
              <a:spcAft>
                <a:spcPts val="0"/>
              </a:spcAft>
              <a:buClr>
                <a:schemeClr val="tx1">
                  <a:shade val="95000"/>
                </a:schemeClr>
              </a:buClr>
              <a:buFont typeface="Wingdings 2"/>
              <a:buChar char=""/>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Content Placeholder 2"/>
          <p:cNvSpPr>
            <a:spLocks noGrp="1"/>
          </p:cNvSpPr>
          <p:nvPr>
            <p:ph idx="1"/>
          </p:nvPr>
        </p:nvSpPr>
        <p:spPr/>
        <p:txBody>
          <a:bodyPr/>
          <a:lstStyle/>
          <a:p>
            <a:pPr eaLnBrk="1" hangingPunct="1"/>
            <a:r>
              <a:rPr lang="en-US">
                <a:latin typeface="Book Antiqua" charset="0"/>
              </a:rPr>
              <a:t>Growing evidence indicates substantial but limited cellular and molecular mechanisms for self-repair do exist.</a:t>
            </a:r>
          </a:p>
          <a:p>
            <a:pPr eaLnBrk="1" hangingPunct="1">
              <a:buFont typeface="Wingdings 2" charset="0"/>
              <a:buNone/>
            </a:pPr>
            <a:endParaRPr lang="en-US">
              <a:latin typeface="Book Antiqua" charset="0"/>
            </a:endParaRPr>
          </a:p>
          <a:p>
            <a:pPr eaLnBrk="1" hangingPunct="1"/>
            <a:r>
              <a:rPr lang="en-US">
                <a:latin typeface="Book Antiqua" charset="0"/>
              </a:rPr>
              <a:t>In animal models of SCI proliferation in the ependymal and periependymal canal gives rise to precursor cells that differentiate toward glial lineages</a:t>
            </a:r>
          </a:p>
          <a:p>
            <a:pPr eaLnBrk="1" hangingPunct="1">
              <a:buFont typeface="Wingdings 2" charset="0"/>
              <a:buNone/>
            </a:pPr>
            <a:r>
              <a:rPr lang="da-DK">
                <a:latin typeface="Book Antiqua" charset="0"/>
              </a:rPr>
              <a:t>     </a:t>
            </a:r>
            <a:r>
              <a:rPr lang="da-DK" sz="1400">
                <a:solidFill>
                  <a:srgbClr val="FFFF00"/>
                </a:solidFill>
                <a:latin typeface="Book Antiqua" charset="0"/>
              </a:rPr>
              <a:t>Yang H, Lu P, McKay HM, et al. Endogenous neurogenesis </a:t>
            </a:r>
            <a:r>
              <a:rPr lang="en-US" sz="1400">
                <a:solidFill>
                  <a:srgbClr val="FFFF00"/>
                </a:solidFill>
                <a:latin typeface="Book Antiqua" charset="0"/>
              </a:rPr>
              <a:t>replace oligodendrocytes and astrocytes after primate spinal cord injury. J Neurosci 2006; 26(8):2157–66.</a:t>
            </a:r>
            <a:endParaRPr lang="en-US" sz="1600">
              <a:solidFill>
                <a:srgbClr val="FFFF00"/>
              </a:solidFill>
              <a:latin typeface="Book Antiqua" charset="0"/>
            </a:endParaRP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Content Placeholder 2"/>
          <p:cNvSpPr>
            <a:spLocks noGrp="1"/>
          </p:cNvSpPr>
          <p:nvPr>
            <p:ph idx="1"/>
          </p:nvPr>
        </p:nvSpPr>
        <p:spPr/>
        <p:txBody>
          <a:bodyPr/>
          <a:lstStyle/>
          <a:p>
            <a:pPr eaLnBrk="1" hangingPunct="1"/>
            <a:r>
              <a:rPr lang="en-US">
                <a:latin typeface="Book Antiqua" charset="0"/>
              </a:rPr>
              <a:t>Neurons unregulated their expression of </a:t>
            </a:r>
          </a:p>
          <a:p>
            <a:pPr eaLnBrk="1" hangingPunct="1"/>
            <a:endParaRPr lang="en-US">
              <a:latin typeface="Book Antiqua" charset="0"/>
            </a:endParaRPr>
          </a:p>
          <a:p>
            <a:pPr eaLnBrk="1" hangingPunct="1">
              <a:buFont typeface="Wingdings 2" charset="0"/>
              <a:buNone/>
            </a:pPr>
            <a:r>
              <a:rPr lang="en-US">
                <a:latin typeface="Book Antiqua" charset="0"/>
              </a:rPr>
              <a:t> 1</a:t>
            </a:r>
            <a:r>
              <a:rPr lang="en-US" sz="2200">
                <a:latin typeface="Book Antiqua" charset="0"/>
              </a:rPr>
              <a:t>) </a:t>
            </a:r>
            <a:r>
              <a:rPr lang="en-US" sz="2200">
                <a:solidFill>
                  <a:srgbClr val="FFFF00"/>
                </a:solidFill>
                <a:latin typeface="Book Antiqua" charset="0"/>
              </a:rPr>
              <a:t>Regeneration-associated proteins </a:t>
            </a:r>
            <a:r>
              <a:rPr lang="en-US" sz="2200">
                <a:latin typeface="Book Antiqua" charset="0"/>
              </a:rPr>
              <a:t>like  growth associated protein-43 (GAP-43 ), b1-tubulin and bII-tubulin</a:t>
            </a:r>
          </a:p>
          <a:p>
            <a:pPr eaLnBrk="1" hangingPunct="1">
              <a:buFont typeface="Wingdings 2" charset="0"/>
              <a:buNone/>
            </a:pPr>
            <a:endParaRPr lang="en-US" sz="2200">
              <a:latin typeface="Book Antiqua" charset="0"/>
            </a:endParaRPr>
          </a:p>
          <a:p>
            <a:pPr eaLnBrk="1" hangingPunct="1">
              <a:buFont typeface="Wingdings 2" charset="0"/>
              <a:buNone/>
            </a:pPr>
            <a:r>
              <a:rPr lang="en-US" sz="2200">
                <a:latin typeface="Book Antiqua" charset="0"/>
              </a:rPr>
              <a:t> 2) </a:t>
            </a:r>
            <a:r>
              <a:rPr lang="en-US" sz="2200">
                <a:solidFill>
                  <a:srgbClr val="FFFF00"/>
                </a:solidFill>
                <a:latin typeface="Book Antiqua" charset="0"/>
              </a:rPr>
              <a:t>Cell adhesion molecules</a:t>
            </a:r>
            <a:r>
              <a:rPr lang="en-US" sz="2200">
                <a:latin typeface="Book Antiqua" charset="0"/>
              </a:rPr>
              <a:t>, including L1</a:t>
            </a:r>
          </a:p>
          <a:p>
            <a:pPr eaLnBrk="1" hangingPunct="1">
              <a:buFont typeface="Wingdings 2" charset="0"/>
              <a:buNone/>
            </a:pPr>
            <a:endParaRPr lang="en-US" sz="2200">
              <a:latin typeface="Book Antiqua" charset="0"/>
            </a:endParaRPr>
          </a:p>
          <a:p>
            <a:pPr eaLnBrk="1" hangingPunct="1">
              <a:buFont typeface="Wingdings 2" charset="0"/>
              <a:buNone/>
            </a:pPr>
            <a:r>
              <a:rPr lang="en-US" sz="2200">
                <a:latin typeface="Book Antiqua" charset="0"/>
              </a:rPr>
              <a:t> 3) </a:t>
            </a:r>
            <a:r>
              <a:rPr lang="en-US" sz="2200">
                <a:solidFill>
                  <a:srgbClr val="FFFF00"/>
                </a:solidFill>
                <a:latin typeface="Book Antiqua" charset="0"/>
              </a:rPr>
              <a:t>Growth-promoting molecules</a:t>
            </a:r>
            <a:r>
              <a:rPr lang="en-US" sz="2200">
                <a:latin typeface="Book Antiqua" charset="0"/>
              </a:rPr>
              <a:t>, such as fibroblast growth factor-2 , ciliary neurotrophic factor,  glial growth factor-2 , glial-derived neurotrophic factor  &amp; vascular endothelium growth factor (VEGF),</a:t>
            </a:r>
          </a:p>
          <a:p>
            <a:pPr eaLnBrk="1" hangingPunct="1">
              <a:buFont typeface="Wingdings 2" charset="0"/>
              <a:buNone/>
            </a:pPr>
            <a:endParaRPr lang="en-US" sz="2200">
              <a:latin typeface="Book Antiqua" charset="0"/>
            </a:endParaRPr>
          </a:p>
          <a:p>
            <a:pPr eaLnBrk="1" hangingPunct="1">
              <a:buFont typeface="Wingdings 2" charset="0"/>
              <a:buNone/>
            </a:pPr>
            <a:endParaRPr lang="en-US" sz="2200">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eaLnBrk="1" fontAlgn="auto" hangingPunct="1">
              <a:spcAft>
                <a:spcPts val="0"/>
              </a:spcAft>
              <a:defRPr/>
            </a:pPr>
            <a:r>
              <a:rPr lang="en-US" dirty="0" smtClean="0">
                <a:ea typeface="+mj-ea"/>
              </a:rPr>
              <a:t>Barriers to regeneration and common strategies of spinal cord repair</a:t>
            </a:r>
            <a:br>
              <a:rPr lang="en-US" dirty="0" smtClean="0">
                <a:ea typeface="+mj-ea"/>
              </a:rPr>
            </a:br>
            <a:endParaRPr lang="en-US" dirty="0">
              <a:ea typeface="+mj-ea"/>
            </a:endParaRPr>
          </a:p>
        </p:txBody>
      </p:sp>
      <p:sp>
        <p:nvSpPr>
          <p:cNvPr id="3" name="Content Placeholder 2"/>
          <p:cNvSpPr>
            <a:spLocks noGrp="1"/>
          </p:cNvSpPr>
          <p:nvPr>
            <p:ph idx="1"/>
          </p:nvPr>
        </p:nvSpPr>
        <p:spPr>
          <a:xfrm>
            <a:off x="457200" y="1981200"/>
            <a:ext cx="8229600" cy="4708525"/>
          </a:xfrm>
        </p:spPr>
        <p:txBody>
          <a:bodyPr>
            <a:normAutofit/>
          </a:bodyPr>
          <a:lstStyle/>
          <a:p>
            <a:pPr marL="594360" indent="-457200" eaLnBrk="1" fontAlgn="auto" hangingPunct="1">
              <a:spcAft>
                <a:spcPts val="0"/>
              </a:spcAft>
              <a:buClr>
                <a:schemeClr val="tx1">
                  <a:shade val="95000"/>
                </a:schemeClr>
              </a:buClr>
              <a:buFont typeface="Wingdings 2"/>
              <a:buAutoNum type="alphaUcParenBoth"/>
              <a:defRPr/>
            </a:pPr>
            <a:r>
              <a:rPr lang="en-US" sz="2400" dirty="0" smtClean="0">
                <a:ea typeface="+mn-ea"/>
              </a:rPr>
              <a:t>Prevention of progression of secondary injury: necrotic and apoptotic cell death can be prevented by </a:t>
            </a:r>
            <a:r>
              <a:rPr lang="en-US" sz="2400" dirty="0" err="1" smtClean="0">
                <a:ea typeface="+mn-ea"/>
              </a:rPr>
              <a:t>antiexcitotoxic</a:t>
            </a:r>
            <a:r>
              <a:rPr lang="en-US" sz="2400" dirty="0" smtClean="0">
                <a:ea typeface="+mn-ea"/>
              </a:rPr>
              <a:t> drugs and </a:t>
            </a:r>
            <a:r>
              <a:rPr lang="en-US" sz="2400" dirty="0" err="1" smtClean="0">
                <a:ea typeface="+mn-ea"/>
              </a:rPr>
              <a:t>antiapoptotic</a:t>
            </a:r>
            <a:r>
              <a:rPr lang="en-US" sz="2400" dirty="0" smtClean="0">
                <a:ea typeface="+mn-ea"/>
              </a:rPr>
              <a:t> treatments.</a:t>
            </a:r>
          </a:p>
          <a:p>
            <a:pPr marL="594360" indent="-457200" eaLnBrk="1" fontAlgn="auto" hangingPunct="1">
              <a:spcAft>
                <a:spcPts val="0"/>
              </a:spcAft>
              <a:buClr>
                <a:schemeClr val="tx1">
                  <a:shade val="95000"/>
                </a:schemeClr>
              </a:buClr>
              <a:buFont typeface="Wingdings 2"/>
              <a:buAutoNum type="alphaUcParenBoth"/>
              <a:defRPr/>
            </a:pPr>
            <a:endParaRPr lang="en-US" sz="2400" dirty="0" smtClean="0">
              <a:ea typeface="+mn-ea"/>
            </a:endParaRPr>
          </a:p>
          <a:p>
            <a:pPr marL="594360" indent="-45720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(B) Compensation for demyelination: chemicals that prevent conduction block in demyelinated areas and agents that encourage surviving </a:t>
            </a:r>
            <a:r>
              <a:rPr lang="en-US" sz="2400" dirty="0" err="1" smtClean="0">
                <a:ea typeface="+mn-ea"/>
              </a:rPr>
              <a:t>oligodendrocytes</a:t>
            </a:r>
            <a:r>
              <a:rPr lang="en-US" sz="2400" dirty="0" smtClean="0">
                <a:ea typeface="+mn-ea"/>
              </a:rPr>
              <a:t> to remyelinate axons can be provided. Lost </a:t>
            </a:r>
            <a:r>
              <a:rPr lang="en-US" sz="2400" dirty="0" err="1" smtClean="0">
                <a:ea typeface="+mn-ea"/>
              </a:rPr>
              <a:t>oligodendrocytes</a:t>
            </a:r>
            <a:r>
              <a:rPr lang="en-US" sz="2400" dirty="0" smtClean="0">
                <a:ea typeface="+mn-ea"/>
              </a:rPr>
              <a:t> can be replenished</a:t>
            </a: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Content Placeholder 2"/>
          <p:cNvSpPr>
            <a:spLocks noGrp="1"/>
          </p:cNvSpPr>
          <p:nvPr>
            <p:ph idx="1"/>
          </p:nvPr>
        </p:nvSpPr>
        <p:spPr>
          <a:xfrm>
            <a:off x="381000" y="1295400"/>
            <a:ext cx="8229600" cy="4708525"/>
          </a:xfrm>
        </p:spPr>
        <p:txBody>
          <a:bodyPr/>
          <a:lstStyle/>
          <a:p>
            <a:pPr eaLnBrk="1" hangingPunct="1">
              <a:buFont typeface="Wingdings 2" charset="0"/>
              <a:buNone/>
            </a:pPr>
            <a:r>
              <a:rPr lang="en-US" sz="2400">
                <a:latin typeface="Book Antiqua" charset="0"/>
              </a:rPr>
              <a:t>(C) Removal of inhibition: agents that block the actions of natural inhibitors of regeneration or drugs that down regulate expression of inhibitory proteins can be provided.</a:t>
            </a:r>
          </a:p>
          <a:p>
            <a:pPr eaLnBrk="1" hangingPunct="1">
              <a:buFont typeface="Wingdings 2" charset="0"/>
              <a:buNone/>
            </a:pPr>
            <a:endParaRPr lang="en-US" sz="2400">
              <a:latin typeface="Book Antiqua" charset="0"/>
            </a:endParaRPr>
          </a:p>
          <a:p>
            <a:pPr eaLnBrk="1" hangingPunct="1">
              <a:buFont typeface="Wingdings 2" charset="0"/>
              <a:buNone/>
            </a:pPr>
            <a:r>
              <a:rPr lang="en-US" sz="2400">
                <a:latin typeface="Book Antiqua" charset="0"/>
              </a:rPr>
              <a:t>(D) Promotion of axonal regeneration: growth factors that promote regeneration (sprouting) of new axons can be provided</a:t>
            </a:r>
          </a:p>
          <a:p>
            <a:pPr eaLnBrk="1" hangingPunct="1">
              <a:buFont typeface="Wingdings 2" charset="0"/>
              <a:buNone/>
            </a:pPr>
            <a:endParaRPr lang="en-US" sz="2400">
              <a:latin typeface="Book Antiqua" charset="0"/>
            </a:endParaRPr>
          </a:p>
          <a:p>
            <a:pPr eaLnBrk="1" hangingPunct="1">
              <a:buFont typeface="Wingdings 2" charset="0"/>
              <a:buNone/>
            </a:pPr>
            <a:r>
              <a:rPr lang="en-US" sz="2400">
                <a:latin typeface="Book Antiqua" charset="0"/>
              </a:rPr>
              <a:t>(E) Direction of axons to proper targets: guidance molecules can  be provided, or their expression can be increased in host cells</a:t>
            </a:r>
          </a:p>
          <a:p>
            <a:pPr eaLnBrk="1" hangingPunct="1"/>
            <a:endParaRPr lang="en-US" sz="2400">
              <a:latin typeface="Book Antiqua" charset="0"/>
            </a:endParaRPr>
          </a:p>
          <a:p>
            <a:pPr eaLnBrk="1" hangingPunct="1"/>
            <a:endParaRPr lang="en-US" sz="24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2"/>
          <p:cNvSpPr>
            <a:spLocks noGrp="1"/>
          </p:cNvSpPr>
          <p:nvPr>
            <p:ph idx="1"/>
          </p:nvPr>
        </p:nvSpPr>
        <p:spPr/>
        <p:txBody>
          <a:bodyPr/>
          <a:lstStyle/>
          <a:p>
            <a:pPr eaLnBrk="1" hangingPunct="1">
              <a:buFont typeface="Wingdings 2" charset="0"/>
              <a:buNone/>
            </a:pPr>
            <a:r>
              <a:rPr lang="en-US" sz="2400">
                <a:latin typeface="Book Antiqua" charset="0"/>
              </a:rPr>
              <a:t>(F) Creation of bridges: bridges would be implanted into the cyst, which would provide directional scaffolding that encourages axon growth.</a:t>
            </a:r>
          </a:p>
          <a:p>
            <a:pPr eaLnBrk="1" hangingPunct="1">
              <a:buFont typeface="Wingdings 2" charset="0"/>
              <a:buNone/>
            </a:pPr>
            <a:endParaRPr lang="en-US" sz="2400">
              <a:latin typeface="Book Antiqua" charset="0"/>
            </a:endParaRPr>
          </a:p>
          <a:p>
            <a:pPr eaLnBrk="1" hangingPunct="1">
              <a:buFont typeface="Wingdings 2" charset="0"/>
              <a:buNone/>
            </a:pPr>
            <a:endParaRPr lang="en-US" sz="2400">
              <a:latin typeface="Book Antiqua" charset="0"/>
            </a:endParaRPr>
          </a:p>
          <a:p>
            <a:pPr eaLnBrk="1" hangingPunct="1">
              <a:buFont typeface="Wingdings 2" charset="0"/>
              <a:buNone/>
            </a:pPr>
            <a:r>
              <a:rPr lang="en-US" sz="2400">
                <a:latin typeface="Book Antiqua" charset="0"/>
              </a:rPr>
              <a:t>(G) Replacement of lost cells: cells capable of generation of all cell types (progenitor cells or ES cells) would be implanted. Substances that induce undifferentiated cells to replace dead cells would be provided. Transplanted cells to deliver regenerative molecules would also be used.</a:t>
            </a:r>
          </a:p>
          <a:p>
            <a:pPr eaLnBrk="1" hangingPunct="1">
              <a:buFont typeface="Wingdings 2" charset="0"/>
              <a:buNone/>
            </a:pPr>
            <a:endParaRPr lang="en-US" sz="2400">
              <a:latin typeface="Book Antiqua" charset="0"/>
            </a:endParaRPr>
          </a:p>
          <a:p>
            <a:pPr eaLnBrk="1" hangingPunct="1">
              <a:buFont typeface="Wingdings 2" charset="0"/>
              <a:buNone/>
            </a:pPr>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ea typeface="+mj-ea"/>
            </a:endParaRPr>
          </a:p>
        </p:txBody>
      </p:sp>
      <p:sp>
        <p:nvSpPr>
          <p:cNvPr id="43011" name="Content Placeholder 2"/>
          <p:cNvSpPr>
            <a:spLocks noGrp="1"/>
          </p:cNvSpPr>
          <p:nvPr>
            <p:ph idx="1"/>
          </p:nvPr>
        </p:nvSpPr>
        <p:spPr/>
        <p:txBody>
          <a:bodyPr/>
          <a:lstStyle/>
          <a:p>
            <a:endParaRPr lang="en-US">
              <a:latin typeface="Book Antiqua" charset="0"/>
            </a:endParaRPr>
          </a:p>
        </p:txBody>
      </p:sp>
      <p:pic>
        <p:nvPicPr>
          <p:cNvPr id="4301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6988"/>
            <a:ext cx="6400800" cy="6804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normAutofit fontScale="90000"/>
          </a:bodyPr>
          <a:lstStyle/>
          <a:p>
            <a:pPr eaLnBrk="1" fontAlgn="auto" hangingPunct="1">
              <a:spcAft>
                <a:spcPts val="0"/>
              </a:spcAft>
              <a:defRPr/>
            </a:pPr>
            <a:r>
              <a:rPr lang="en-US" sz="3100" dirty="0" smtClean="0">
                <a:ea typeface="+mj-ea"/>
              </a:rPr>
              <a:t>Transplanting embryonic stem cells as therapy  for spinal cord injury</a:t>
            </a:r>
            <a:r>
              <a:rPr lang="en-US" dirty="0" smtClean="0">
                <a:ea typeface="+mj-ea"/>
              </a:rPr>
              <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Unique features make ES cells primary candidates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pitchFamily="2" charset="2"/>
              <a:buChar char="v"/>
              <a:defRPr/>
            </a:pPr>
            <a:r>
              <a:rPr lang="en-US" dirty="0" smtClean="0">
                <a:ea typeface="+mn-ea"/>
              </a:rPr>
              <a:t>Can replicate indefinitely while maintaining genetic stability</a:t>
            </a:r>
          </a:p>
          <a:p>
            <a:pPr marL="548640" indent="-411480" eaLnBrk="1" fontAlgn="auto" hangingPunct="1">
              <a:spcAft>
                <a:spcPts val="0"/>
              </a:spcAft>
              <a:buClr>
                <a:schemeClr val="tx1">
                  <a:shade val="95000"/>
                </a:schemeClr>
              </a:buClr>
              <a:buFont typeface="Wingdings" pitchFamily="2" charset="2"/>
              <a:buChar char="v"/>
              <a:defRPr/>
            </a:pPr>
            <a:r>
              <a:rPr lang="en-US" dirty="0" smtClean="0">
                <a:ea typeface="+mn-ea"/>
              </a:rPr>
              <a:t> Being pluripotent, can differentiate into every cell type</a:t>
            </a:r>
          </a:p>
          <a:p>
            <a:pPr marL="548640" indent="-411480" eaLnBrk="1" fontAlgn="auto" hangingPunct="1">
              <a:spcAft>
                <a:spcPts val="0"/>
              </a:spcAft>
              <a:buClr>
                <a:schemeClr val="tx1">
                  <a:shade val="95000"/>
                </a:schemeClr>
              </a:buClr>
              <a:buFont typeface="Wingdings" pitchFamily="2" charset="2"/>
              <a:buChar char="v"/>
              <a:defRPr/>
            </a:pPr>
            <a:r>
              <a:rPr lang="en-US" dirty="0" smtClean="0">
                <a:ea typeface="+mn-ea"/>
              </a:rPr>
              <a:t>Cells can be  genetically manipulated in unprecedented ways</a:t>
            </a:r>
          </a:p>
          <a:p>
            <a:pPr marL="548640" indent="-411480" eaLnBrk="1" fontAlgn="auto" hangingPunct="1">
              <a:spcAft>
                <a:spcPts val="0"/>
              </a:spcAft>
              <a:buClr>
                <a:schemeClr val="tx1">
                  <a:shade val="95000"/>
                </a:schemeClr>
              </a:buClr>
              <a:buFont typeface="Wingdings" pitchFamily="2" charset="2"/>
              <a:buChar char="v"/>
              <a:defRPr/>
            </a:pPr>
            <a:r>
              <a:rPr lang="en-US" dirty="0" smtClean="0">
                <a:ea typeface="+mn-ea"/>
              </a:rPr>
              <a:t>Low immunogenicity</a:t>
            </a:r>
          </a:p>
          <a:p>
            <a:pPr marL="548640" indent="-411480" eaLnBrk="1" fontAlgn="auto" hangingPunct="1">
              <a:spcAft>
                <a:spcPts val="0"/>
              </a:spcAft>
              <a:buClr>
                <a:schemeClr val="tx1">
                  <a:shade val="95000"/>
                </a:schemeClr>
              </a:buClr>
              <a:buFont typeface="Wingdings" pitchFamily="2" charset="2"/>
              <a:buChar char="v"/>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7410" name="Content Placeholder 2"/>
          <p:cNvSpPr>
            <a:spLocks noGrp="1"/>
          </p:cNvSpPr>
          <p:nvPr>
            <p:ph idx="1"/>
          </p:nvPr>
        </p:nvSpPr>
        <p:spPr>
          <a:xfrm>
            <a:off x="457200" y="1066800"/>
            <a:ext cx="8153400" cy="5334000"/>
          </a:xfrm>
        </p:spPr>
        <p:txBody>
          <a:bodyPr/>
          <a:lstStyle/>
          <a:p>
            <a:pPr eaLnBrk="1" hangingPunct="1"/>
            <a:r>
              <a:rPr lang="en-US">
                <a:latin typeface="Book Antiqua" charset="0"/>
              </a:rPr>
              <a:t>Cell replacement therapy is an exciting research area</a:t>
            </a:r>
          </a:p>
          <a:p>
            <a:pPr eaLnBrk="1" hangingPunct="1">
              <a:buFont typeface="Wingdings 2" charset="0"/>
              <a:buNone/>
            </a:pPr>
            <a:endParaRPr lang="en-US">
              <a:latin typeface="Book Antiqua" charset="0"/>
            </a:endParaRPr>
          </a:p>
          <a:p>
            <a:pPr eaLnBrk="1" hangingPunct="1"/>
            <a:r>
              <a:rPr lang="en-US">
                <a:latin typeface="Book Antiqua" charset="0"/>
              </a:rPr>
              <a:t>Offers potential treatment for </a:t>
            </a:r>
          </a:p>
          <a:p>
            <a:pPr eaLnBrk="1" hangingPunct="1">
              <a:buFont typeface="Wingdings 2" charset="0"/>
              <a:buNone/>
            </a:pPr>
            <a:r>
              <a:rPr lang="en-US">
                <a:solidFill>
                  <a:srgbClr val="FF0000"/>
                </a:solidFill>
                <a:latin typeface="Book Antiqua" charset="0"/>
              </a:rPr>
              <a:t>    </a:t>
            </a:r>
            <a:r>
              <a:rPr lang="en-US" b="1">
                <a:solidFill>
                  <a:schemeClr val="accent1"/>
                </a:solidFill>
                <a:latin typeface="Book Antiqua" charset="0"/>
              </a:rPr>
              <a:t>developmental</a:t>
            </a:r>
          </a:p>
          <a:p>
            <a:pPr eaLnBrk="1" hangingPunct="1">
              <a:buFont typeface="Wingdings 2" charset="0"/>
              <a:buNone/>
            </a:pPr>
            <a:r>
              <a:rPr lang="en-US" b="1">
                <a:solidFill>
                  <a:schemeClr val="accent1"/>
                </a:solidFill>
                <a:latin typeface="Book Antiqua" charset="0"/>
              </a:rPr>
              <a:t>    traumatic  &amp;</a:t>
            </a:r>
          </a:p>
          <a:p>
            <a:pPr eaLnBrk="1" hangingPunct="1">
              <a:buFont typeface="Wingdings 2" charset="0"/>
              <a:buNone/>
            </a:pPr>
            <a:r>
              <a:rPr lang="en-US" b="1">
                <a:solidFill>
                  <a:schemeClr val="accent1"/>
                </a:solidFill>
                <a:latin typeface="Book Antiqua" charset="0"/>
              </a:rPr>
              <a:t>    degenerative neurological </a:t>
            </a:r>
          </a:p>
          <a:p>
            <a:pPr eaLnBrk="1" hangingPunct="1">
              <a:buFont typeface="Wingdings 2" charset="0"/>
              <a:buNone/>
            </a:pPr>
            <a:r>
              <a:rPr lang="en-US">
                <a:latin typeface="Book Antiqua" charset="0"/>
              </a:rPr>
              <a:t>              diseases for which there is currently no cure.</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990600"/>
            <a:ext cx="8534400" cy="5715000"/>
          </a:xfrm>
        </p:spPr>
        <p:txBody>
          <a:bodyPr>
            <a:normAutofit/>
          </a:bodyPr>
          <a:lstStyle/>
          <a:p>
            <a:pPr eaLnBrk="1" hangingPunct="1">
              <a:lnSpc>
                <a:spcPct val="90000"/>
              </a:lnSpc>
              <a:buFont typeface="Wingdings 2" charset="0"/>
              <a:buNone/>
            </a:pPr>
            <a:r>
              <a:rPr lang="en-US" sz="2400">
                <a:latin typeface="Book Antiqua" charset="0"/>
              </a:rPr>
              <a:t>Previous experiments involving murine neuronal progenitors have shown that ES cells</a:t>
            </a:r>
          </a:p>
          <a:p>
            <a:pPr eaLnBrk="1" hangingPunct="1">
              <a:lnSpc>
                <a:spcPct val="90000"/>
              </a:lnSpc>
              <a:buFont typeface="Wingdings 2" charset="0"/>
              <a:buNone/>
            </a:pPr>
            <a:r>
              <a:rPr lang="en-US" sz="2400">
                <a:latin typeface="Book Antiqua" charset="0"/>
              </a:rPr>
              <a:t> </a:t>
            </a:r>
          </a:p>
          <a:p>
            <a:pPr eaLnBrk="1" hangingPunct="1">
              <a:lnSpc>
                <a:spcPct val="90000"/>
              </a:lnSpc>
              <a:buFont typeface="Wingdings 2" charset="0"/>
              <a:buNone/>
            </a:pPr>
            <a:r>
              <a:rPr lang="en-US">
                <a:latin typeface="Book Antiqua" charset="0"/>
              </a:rPr>
              <a:t>  </a:t>
            </a:r>
            <a:r>
              <a:rPr lang="en-US" sz="2400">
                <a:latin typeface="Book Antiqua" charset="0"/>
              </a:rPr>
              <a:t>(1) Survive for weeks after transplantation</a:t>
            </a:r>
          </a:p>
          <a:p>
            <a:pPr eaLnBrk="1" hangingPunct="1">
              <a:lnSpc>
                <a:spcPct val="90000"/>
              </a:lnSpc>
              <a:buFont typeface="Wingdings 2" charset="0"/>
              <a:buNone/>
            </a:pPr>
            <a:endParaRPr lang="en-US" sz="2400">
              <a:latin typeface="Book Antiqua" charset="0"/>
            </a:endParaRPr>
          </a:p>
          <a:p>
            <a:pPr eaLnBrk="1" hangingPunct="1">
              <a:lnSpc>
                <a:spcPct val="90000"/>
              </a:lnSpc>
              <a:buFont typeface="Wingdings 2" charset="0"/>
              <a:buNone/>
            </a:pPr>
            <a:r>
              <a:rPr lang="en-US" sz="2400">
                <a:latin typeface="Book Antiqua" charset="0"/>
              </a:rPr>
              <a:t>  (2) Do not form teratomas in the spinal cord</a:t>
            </a:r>
          </a:p>
          <a:p>
            <a:pPr eaLnBrk="1" hangingPunct="1">
              <a:lnSpc>
                <a:spcPct val="90000"/>
              </a:lnSpc>
              <a:buFont typeface="Wingdings 2" charset="0"/>
              <a:buNone/>
            </a:pPr>
            <a:endParaRPr lang="en-US" sz="2400">
              <a:latin typeface="Book Antiqua" charset="0"/>
            </a:endParaRPr>
          </a:p>
          <a:p>
            <a:pPr eaLnBrk="1" hangingPunct="1">
              <a:lnSpc>
                <a:spcPct val="90000"/>
              </a:lnSpc>
              <a:buFont typeface="Wingdings 2" charset="0"/>
              <a:buNone/>
            </a:pPr>
            <a:r>
              <a:rPr lang="en-US" sz="2400">
                <a:latin typeface="Book Antiqua" charset="0"/>
              </a:rPr>
              <a:t>  (3) Differentiate into the three cell types of the neuronal lineage (neurons, oligodendrocytes, and astrocytes)</a:t>
            </a:r>
          </a:p>
          <a:p>
            <a:pPr eaLnBrk="1" hangingPunct="1">
              <a:lnSpc>
                <a:spcPct val="90000"/>
              </a:lnSpc>
              <a:buFont typeface="Wingdings 2" charset="0"/>
              <a:buNone/>
            </a:pPr>
            <a:endParaRPr lang="en-US" sz="2400">
              <a:latin typeface="Book Antiqua" charset="0"/>
            </a:endParaRPr>
          </a:p>
          <a:p>
            <a:pPr eaLnBrk="1" hangingPunct="1">
              <a:lnSpc>
                <a:spcPct val="90000"/>
              </a:lnSpc>
              <a:buFont typeface="Wingdings 2" charset="0"/>
              <a:buNone/>
            </a:pPr>
            <a:r>
              <a:rPr lang="en-US" sz="2400">
                <a:latin typeface="Book Antiqua" charset="0"/>
              </a:rPr>
              <a:t>  (4) Induce functional improvements</a:t>
            </a:r>
          </a:p>
          <a:p>
            <a:pPr eaLnBrk="1" hangingPunct="1">
              <a:lnSpc>
                <a:spcPct val="90000"/>
              </a:lnSpc>
              <a:buFont typeface="Wingdings 2" charset="0"/>
              <a:buNone/>
            </a:pPr>
            <a:r>
              <a:rPr lang="es-ES" sz="1200">
                <a:solidFill>
                  <a:srgbClr val="FFFF00"/>
                </a:solidFill>
                <a:latin typeface="Book Antiqua" charset="0"/>
              </a:rPr>
              <a:t> </a:t>
            </a:r>
          </a:p>
          <a:p>
            <a:pPr eaLnBrk="1" hangingPunct="1">
              <a:lnSpc>
                <a:spcPct val="90000"/>
              </a:lnSpc>
              <a:buFont typeface="Wingdings 2" charset="0"/>
              <a:buNone/>
            </a:pPr>
            <a:r>
              <a:rPr lang="es-ES" sz="1200">
                <a:solidFill>
                  <a:srgbClr val="FFFF00"/>
                </a:solidFill>
                <a:latin typeface="Book Antiqua" charset="0"/>
              </a:rPr>
              <a:t>          McDonald JW, Liu XZ, Qu Y, et al. Transplanted</a:t>
            </a:r>
            <a:r>
              <a:rPr lang="en-US" sz="1200">
                <a:solidFill>
                  <a:srgbClr val="FFFF00"/>
                </a:solidFill>
                <a:latin typeface="Book Antiqua" charset="0"/>
              </a:rPr>
              <a:t>embryonic stem cells survive, differentiate and promoter ecovery in injured rat spinal cord. Nat Med1999;5(12):1410–2</a:t>
            </a:r>
          </a:p>
          <a:p>
            <a:pPr eaLnBrk="1" hangingPunct="1">
              <a:lnSpc>
                <a:spcPct val="90000"/>
              </a:lnSpc>
              <a:buFont typeface="Wingdings 2" charset="0"/>
              <a:buNone/>
            </a:pPr>
            <a:r>
              <a:rPr lang="da-DK" sz="1300">
                <a:solidFill>
                  <a:srgbClr val="FFFF00"/>
                </a:solidFill>
                <a:latin typeface="Book Antiqua" charset="0"/>
              </a:rPr>
              <a:t>        </a:t>
            </a:r>
          </a:p>
          <a:p>
            <a:pPr eaLnBrk="1" hangingPunct="1">
              <a:lnSpc>
                <a:spcPct val="90000"/>
              </a:lnSpc>
              <a:buFont typeface="Wingdings 2" charset="0"/>
              <a:buNone/>
            </a:pPr>
            <a:r>
              <a:rPr lang="da-DK" sz="1300">
                <a:solidFill>
                  <a:srgbClr val="FFFF00"/>
                </a:solidFill>
                <a:latin typeface="Book Antiqua" charset="0"/>
              </a:rPr>
              <a:t>        Cummings BJ, Uchida N, Tamaki SJ, et al. Human  </a:t>
            </a:r>
            <a:r>
              <a:rPr lang="en-US" sz="1300">
                <a:solidFill>
                  <a:srgbClr val="FFFF00"/>
                </a:solidFill>
                <a:latin typeface="Book Antiqua" charset="0"/>
              </a:rPr>
              <a:t>neural stem cells differentiate and promote locomotor</a:t>
            </a:r>
          </a:p>
          <a:p>
            <a:pPr eaLnBrk="1" hangingPunct="1">
              <a:lnSpc>
                <a:spcPct val="90000"/>
              </a:lnSpc>
              <a:buFont typeface="Wingdings 2" charset="0"/>
              <a:buNone/>
            </a:pPr>
            <a:r>
              <a:rPr lang="en-US" sz="1300">
                <a:solidFill>
                  <a:srgbClr val="FFFF00"/>
                </a:solidFill>
                <a:latin typeface="Book Antiqua" charset="0"/>
              </a:rPr>
              <a:t>         recovery in spinal cord-injured mice. Proc Natl</a:t>
            </a:r>
            <a:r>
              <a:rPr lang="it-IT" sz="1300">
                <a:solidFill>
                  <a:srgbClr val="FFFF00"/>
                </a:solidFill>
                <a:latin typeface="Book Antiqua" charset="0"/>
              </a:rPr>
              <a:t>Acad Sci USA 2005;102(39):14069–74</a:t>
            </a:r>
            <a:endParaRPr lang="it-IT">
              <a:latin typeface="Book Antiqua" charset="0"/>
            </a:endParaRPr>
          </a:p>
          <a:p>
            <a:pPr eaLnBrk="1" hangingPunct="1">
              <a:lnSpc>
                <a:spcPct val="90000"/>
              </a:lnSpc>
              <a:buFont typeface="Wingdings 2" charset="0"/>
              <a:buNone/>
            </a:pPr>
            <a:endParaRPr lang="en-US">
              <a:latin typeface="Book Antiqua" charset="0"/>
            </a:endParaRPr>
          </a:p>
          <a:p>
            <a:pPr eaLnBrk="1" hangingPunct="1">
              <a:lnSpc>
                <a:spcPct val="90000"/>
              </a:lnSpc>
              <a:buFont typeface="Wingdings 2" charset="0"/>
              <a:buNone/>
            </a:pPr>
            <a:endParaRPr lang="en-US">
              <a:latin typeface="Book Antiqua" charset="0"/>
            </a:endParaRPr>
          </a:p>
          <a:p>
            <a:pPr eaLnBrk="1" hangingPunct="1">
              <a:lnSpc>
                <a:spcPct val="90000"/>
              </a:lnSpc>
              <a:buFont typeface="Wingdings 2" charset="0"/>
              <a:buNone/>
            </a:pPr>
            <a:endParaRPr lang="en-US">
              <a:latin typeface="Book Antiqua" charset="0"/>
            </a:endParaRPr>
          </a:p>
          <a:p>
            <a:pPr eaLnBrk="1" hangingPunct="1">
              <a:lnSpc>
                <a:spcPct val="90000"/>
              </a:lnSpc>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Possible mechanisms for improvement</a:t>
            </a:r>
            <a:endParaRPr lang="en-US" dirty="0">
              <a:ea typeface="+mj-ea"/>
            </a:endParaRPr>
          </a:p>
        </p:txBody>
      </p:sp>
      <p:sp>
        <p:nvSpPr>
          <p:cNvPr id="46083" name="Content Placeholder 2"/>
          <p:cNvSpPr>
            <a:spLocks noGrp="1"/>
          </p:cNvSpPr>
          <p:nvPr>
            <p:ph idx="1"/>
          </p:nvPr>
        </p:nvSpPr>
        <p:spPr>
          <a:xfrm>
            <a:off x="457200" y="1981200"/>
            <a:ext cx="8229600" cy="4708525"/>
          </a:xfrm>
        </p:spPr>
        <p:txBody>
          <a:bodyPr/>
          <a:lstStyle/>
          <a:p>
            <a:pPr eaLnBrk="1" hangingPunct="1"/>
            <a:r>
              <a:rPr lang="en-US" sz="2400">
                <a:latin typeface="Book Antiqua" charset="0"/>
              </a:rPr>
              <a:t>ES cells can secrete neurotrophic factors at the injury site </a:t>
            </a:r>
          </a:p>
          <a:p>
            <a:pPr eaLnBrk="1" hangingPunct="1">
              <a:buFont typeface="Wingdings 2" charset="0"/>
              <a:buNone/>
            </a:pPr>
            <a:endParaRPr lang="en-US" sz="2400">
              <a:latin typeface="Book Antiqua" charset="0"/>
            </a:endParaRPr>
          </a:p>
          <a:p>
            <a:pPr eaLnBrk="1" hangingPunct="1"/>
            <a:r>
              <a:rPr lang="en-US" sz="2400">
                <a:latin typeface="Book Antiqua" charset="0"/>
              </a:rPr>
              <a:t>Differentiated derivatives of ES cells can remyelinate surviving axons as well as regenerating axons</a:t>
            </a:r>
          </a:p>
          <a:p>
            <a:pPr eaLnBrk="1" hangingPunct="1">
              <a:buFont typeface="Wingdings 2" charset="0"/>
              <a:buNone/>
            </a:pPr>
            <a:endParaRPr lang="en-US" sz="2400">
              <a:latin typeface="Book Antiqua" charset="0"/>
            </a:endParaRPr>
          </a:p>
          <a:p>
            <a:pPr eaLnBrk="1" hangingPunct="1"/>
            <a:r>
              <a:rPr lang="en-US" sz="2400">
                <a:latin typeface="Book Antiqua" charset="0"/>
              </a:rPr>
              <a:t>Improve function by integrating themselves into a host</a:t>
            </a:r>
            <a:r>
              <a:rPr lang="ja-JP" altLang="en-US" sz="2400">
                <a:latin typeface="Book Antiqua" charset="0"/>
              </a:rPr>
              <a:t>’</a:t>
            </a:r>
            <a:r>
              <a:rPr lang="en-US" sz="2400">
                <a:latin typeface="Book Antiqua" charset="0"/>
              </a:rPr>
              <a:t>s motor and sensory circuits.</a:t>
            </a:r>
          </a:p>
          <a:p>
            <a:pPr eaLnBrk="1" hangingPunct="1"/>
            <a:endParaRPr lang="en-US" sz="24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Activity-based restoration therapy</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a:bodyPr>
          <a:lstStyle/>
          <a:p>
            <a:pPr eaLnBrk="1" hangingPunct="1">
              <a:lnSpc>
                <a:spcPct val="90000"/>
              </a:lnSpc>
            </a:pPr>
            <a:r>
              <a:rPr lang="en-US" sz="2400">
                <a:latin typeface="Book Antiqua" charset="0"/>
              </a:rPr>
              <a:t>The spinal cord below the level of injury experiences the consequences of reduced neural activity after SCI</a:t>
            </a:r>
          </a:p>
          <a:p>
            <a:pPr eaLnBrk="1" hangingPunct="1">
              <a:lnSpc>
                <a:spcPct val="90000"/>
              </a:lnSpc>
              <a:buFont typeface="Wingdings 2" charset="0"/>
              <a:buNone/>
            </a:pPr>
            <a:endParaRPr lang="en-US" sz="2400">
              <a:latin typeface="Book Antiqua" charset="0"/>
            </a:endParaRPr>
          </a:p>
          <a:p>
            <a:pPr eaLnBrk="1" hangingPunct="1">
              <a:lnSpc>
                <a:spcPct val="90000"/>
              </a:lnSpc>
            </a:pPr>
            <a:r>
              <a:rPr lang="en-US" sz="2400">
                <a:latin typeface="Book Antiqua" charset="0"/>
              </a:rPr>
              <a:t>Optimal neural activity is required to maximize spontaneous recovery of function after nervous system injury.</a:t>
            </a:r>
          </a:p>
          <a:p>
            <a:pPr eaLnBrk="1" hangingPunct="1">
              <a:lnSpc>
                <a:spcPct val="90000"/>
              </a:lnSpc>
              <a:buFont typeface="Wingdings 2" charset="0"/>
              <a:buNone/>
            </a:pPr>
            <a:endParaRPr lang="en-US" sz="2400">
              <a:latin typeface="Book Antiqua" charset="0"/>
            </a:endParaRPr>
          </a:p>
          <a:p>
            <a:pPr eaLnBrk="1" hangingPunct="1">
              <a:lnSpc>
                <a:spcPct val="90000"/>
              </a:lnSpc>
            </a:pPr>
            <a:r>
              <a:rPr lang="en-US" sz="2400">
                <a:latin typeface="Book Antiqua" charset="0"/>
              </a:rPr>
              <a:t>Rehabilitative therapy needs to precede any molecular or cellular therapeutic intervention to recover function after SCI to optimize curative efforts.</a:t>
            </a:r>
          </a:p>
          <a:p>
            <a:pPr eaLnBrk="1" hangingPunct="1">
              <a:lnSpc>
                <a:spcPct val="90000"/>
              </a:lnSpc>
              <a:buFont typeface="Wingdings 2" charset="0"/>
              <a:buNone/>
            </a:pPr>
            <a:r>
              <a:rPr lang="da-DK" sz="1300">
                <a:solidFill>
                  <a:srgbClr val="FFFF00"/>
                </a:solidFill>
                <a:latin typeface="Book Antiqua" charset="0"/>
              </a:rPr>
              <a:t>           </a:t>
            </a:r>
          </a:p>
          <a:p>
            <a:pPr eaLnBrk="1" hangingPunct="1">
              <a:lnSpc>
                <a:spcPct val="90000"/>
              </a:lnSpc>
              <a:buFont typeface="Wingdings 2" charset="0"/>
              <a:buNone/>
            </a:pPr>
            <a:r>
              <a:rPr lang="da-DK" sz="1300">
                <a:solidFill>
                  <a:srgbClr val="FFFF00"/>
                </a:solidFill>
                <a:latin typeface="Book Antiqua" charset="0"/>
              </a:rPr>
              <a:t>           Cummings BJ, Uchida N, Tamaki SJ, et al. Human </a:t>
            </a:r>
            <a:r>
              <a:rPr lang="en-US" sz="1300">
                <a:solidFill>
                  <a:srgbClr val="FFFF00"/>
                </a:solidFill>
                <a:latin typeface="Book Antiqua" charset="0"/>
              </a:rPr>
              <a:t>neural stem cells differentiate and promote locomotorrecovery in spinal cord-injured mice. Proc Natl</a:t>
            </a:r>
            <a:r>
              <a:rPr lang="it-IT" sz="1300">
                <a:solidFill>
                  <a:srgbClr val="FFFF00"/>
                </a:solidFill>
                <a:latin typeface="Book Antiqua" charset="0"/>
              </a:rPr>
              <a:t>Acad Sci USA 2005;102(39):14069–74.</a:t>
            </a:r>
          </a:p>
          <a:p>
            <a:pPr eaLnBrk="1" hangingPunct="1">
              <a:lnSpc>
                <a:spcPct val="90000"/>
              </a:lnSpc>
            </a:pPr>
            <a:endParaRPr lang="en-US">
              <a:latin typeface="Book Antiqua" charset="0"/>
            </a:endParaRPr>
          </a:p>
          <a:p>
            <a:pPr eaLnBrk="1" hangingPunct="1">
              <a:lnSpc>
                <a:spcPct val="90000"/>
              </a:lnSpc>
            </a:pPr>
            <a:endParaRPr lang="en-US">
              <a:latin typeface="Book Antiqua" charset="0"/>
            </a:endParaRPr>
          </a:p>
          <a:p>
            <a:pPr eaLnBrk="1" hangingPunct="1">
              <a:lnSpc>
                <a:spcPct val="90000"/>
              </a:lnSpc>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endParaRPr lang="en-US">
              <a:ea typeface="+mj-ea"/>
            </a:endParaRPr>
          </a:p>
        </p:txBody>
      </p:sp>
      <p:sp>
        <p:nvSpPr>
          <p:cNvPr id="48131" name="Content Placeholder 2"/>
          <p:cNvSpPr>
            <a:spLocks noGrp="1"/>
          </p:cNvSpPr>
          <p:nvPr>
            <p:ph idx="1"/>
          </p:nvPr>
        </p:nvSpPr>
        <p:spPr/>
        <p:txBody>
          <a:bodyPr/>
          <a:lstStyle/>
          <a:p>
            <a:endParaRPr lang="en-US">
              <a:latin typeface="Book Antiqua" charset="0"/>
            </a:endParaRPr>
          </a:p>
        </p:txBody>
      </p:sp>
      <p:pic>
        <p:nvPicPr>
          <p:cNvPr id="4813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304800"/>
            <a:ext cx="6683375" cy="624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Peripheral nerve injury</a:t>
            </a:r>
            <a:endParaRPr lang="en-US" dirty="0">
              <a:ea typeface="+mj-ea"/>
            </a:endParaRPr>
          </a:p>
        </p:txBody>
      </p:sp>
      <p:sp>
        <p:nvSpPr>
          <p:cNvPr id="49155" name="Content Placeholder 2"/>
          <p:cNvSpPr>
            <a:spLocks noGrp="1"/>
          </p:cNvSpPr>
          <p:nvPr>
            <p:ph idx="1"/>
          </p:nvPr>
        </p:nvSpPr>
        <p:spPr/>
        <p:txBody>
          <a:bodyPr/>
          <a:lstStyle/>
          <a:p>
            <a:pPr eaLnBrk="1" hangingPunct="1"/>
            <a:r>
              <a:rPr lang="en-US">
                <a:latin typeface="Book Antiqua" charset="0"/>
              </a:rPr>
              <a:t>Capacity for regeneration in peripheral nerve is higher than that of the central nervous system</a:t>
            </a:r>
          </a:p>
          <a:p>
            <a:pPr eaLnBrk="1" hangingPunct="1">
              <a:buFont typeface="Wingdings 2" charset="0"/>
              <a:buNone/>
            </a:pPr>
            <a:r>
              <a:rPr lang="en-US">
                <a:latin typeface="Book Antiqua" charset="0"/>
              </a:rPr>
              <a:t> </a:t>
            </a:r>
          </a:p>
          <a:p>
            <a:pPr eaLnBrk="1" hangingPunct="1"/>
            <a:r>
              <a:rPr lang="en-US">
                <a:latin typeface="Book Antiqua" charset="0"/>
              </a:rPr>
              <a:t>Even then, complete recovery is fairly infrequent, misdirected, or associated with debilitating neuropathic pain.</a:t>
            </a:r>
          </a:p>
          <a:p>
            <a:pPr eaLnBrk="1" hangingPunct="1">
              <a:buFont typeface="Wingdings 2" charset="0"/>
              <a:buNone/>
            </a:pPr>
            <a:endParaRPr lang="en-US">
              <a:latin typeface="Book Antiqua" charset="0"/>
            </a:endParaRPr>
          </a:p>
          <a:p>
            <a:pPr eaLnBrk="1" hangingPunct="1"/>
            <a:r>
              <a:rPr lang="en-US">
                <a:latin typeface="Book Antiqua" charset="0"/>
              </a:rPr>
              <a:t>Combined approaches with cells or trophic factors within synthetic tubes may extend their functionality</a:t>
            </a: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
            </a:r>
            <a:br>
              <a:rPr lang="en-US" dirty="0" smtClean="0">
                <a:ea typeface="+mj-ea"/>
              </a:rPr>
            </a:br>
            <a:r>
              <a:rPr lang="en-US" dirty="0" smtClean="0">
                <a:ea typeface="+mj-ea"/>
              </a:rPr>
              <a:t/>
            </a:r>
            <a:br>
              <a:rPr lang="en-US" dirty="0" smtClean="0">
                <a:ea typeface="+mj-ea"/>
              </a:rPr>
            </a:br>
            <a:r>
              <a:rPr lang="en-US" dirty="0" smtClean="0">
                <a:ea typeface="+mj-ea"/>
              </a:rPr>
              <a:t>Possible sources for peripheral nerve repair</a:t>
            </a:r>
            <a:endParaRPr lang="en-US" dirty="0">
              <a:ea typeface="+mj-ea"/>
            </a:endParaRPr>
          </a:p>
        </p:txBody>
      </p:sp>
      <p:sp>
        <p:nvSpPr>
          <p:cNvPr id="50179" name="Content Placeholder 2"/>
          <p:cNvSpPr>
            <a:spLocks noGrp="1"/>
          </p:cNvSpPr>
          <p:nvPr>
            <p:ph idx="1"/>
          </p:nvPr>
        </p:nvSpPr>
        <p:spPr/>
        <p:txBody>
          <a:bodyPr/>
          <a:lstStyle/>
          <a:p>
            <a:pPr eaLnBrk="1" hangingPunct="1"/>
            <a:endParaRPr lang="en-US">
              <a:latin typeface="Book Antiqua" charset="0"/>
            </a:endParaRPr>
          </a:p>
          <a:p>
            <a:pPr eaLnBrk="1" hangingPunct="1"/>
            <a:endParaRPr lang="en-US">
              <a:latin typeface="Book Antiqua" charset="0"/>
            </a:endParaRPr>
          </a:p>
          <a:p>
            <a:pPr eaLnBrk="1" hangingPunct="1"/>
            <a:r>
              <a:rPr lang="en-US">
                <a:latin typeface="Book Antiqua" charset="0"/>
              </a:rPr>
              <a:t>Embryonic neural stem cells</a:t>
            </a:r>
          </a:p>
          <a:p>
            <a:pPr eaLnBrk="1" hangingPunct="1"/>
            <a:r>
              <a:rPr lang="en-US">
                <a:latin typeface="Book Antiqua" charset="0"/>
              </a:rPr>
              <a:t>Bone marrow cells</a:t>
            </a:r>
          </a:p>
          <a:p>
            <a:pPr eaLnBrk="1" hangingPunct="1"/>
            <a:r>
              <a:rPr lang="en-US">
                <a:latin typeface="Book Antiqua" charset="0"/>
              </a:rPr>
              <a:t>Adipose tissue</a:t>
            </a:r>
          </a:p>
          <a:p>
            <a:pPr eaLnBrk="1" hangingPunct="1"/>
            <a:r>
              <a:rPr lang="en-US">
                <a:latin typeface="Book Antiqua" charset="0"/>
              </a:rPr>
              <a:t>The skin and its associated structures</a:t>
            </a:r>
          </a:p>
          <a:p>
            <a:pPr eaLnBrk="1" hangingPunct="1">
              <a:buFont typeface="Wingdings 2" charset="0"/>
              <a:buNone/>
            </a:pPr>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eaLnBrk="1" fontAlgn="auto" hangingPunct="1">
              <a:spcAft>
                <a:spcPts val="0"/>
              </a:spcAft>
              <a:defRPr/>
            </a:pPr>
            <a:r>
              <a:rPr lang="en-US" sz="2800" dirty="0" smtClean="0">
                <a:ea typeface="+mj-ea"/>
              </a:rPr>
              <a:t/>
            </a:r>
            <a:br>
              <a:rPr lang="en-US" sz="2800" dirty="0" smtClean="0">
                <a:ea typeface="+mj-ea"/>
              </a:rPr>
            </a:br>
            <a:r>
              <a:rPr lang="en-US" sz="2800" dirty="0" smtClean="0">
                <a:ea typeface="+mj-ea"/>
              </a:rPr>
              <a:t>Considerations for Optimizing Stem Cell</a:t>
            </a:r>
            <a:br>
              <a:rPr lang="en-US" sz="2800" dirty="0" smtClean="0">
                <a:ea typeface="+mj-ea"/>
              </a:rPr>
            </a:br>
            <a:r>
              <a:rPr lang="en-US" sz="2800" dirty="0" smtClean="0">
                <a:ea typeface="+mj-ea"/>
              </a:rPr>
              <a:t>Therapy for Peripheral Nerve Repair</a:t>
            </a:r>
            <a:br>
              <a:rPr lang="en-US" sz="2800" dirty="0" smtClean="0">
                <a:ea typeface="+mj-ea"/>
              </a:rPr>
            </a:br>
            <a:endParaRPr lang="en-US" sz="2800" dirty="0">
              <a:ea typeface="+mj-ea"/>
            </a:endParaRPr>
          </a:p>
        </p:txBody>
      </p:sp>
      <p:sp>
        <p:nvSpPr>
          <p:cNvPr id="51203" name="Content Placeholder 2"/>
          <p:cNvSpPr>
            <a:spLocks noGrp="1"/>
          </p:cNvSpPr>
          <p:nvPr>
            <p:ph idx="1"/>
          </p:nvPr>
        </p:nvSpPr>
        <p:spPr/>
        <p:txBody>
          <a:bodyPr/>
          <a:lstStyle/>
          <a:p>
            <a:pPr eaLnBrk="1" hangingPunct="1"/>
            <a:r>
              <a:rPr lang="en-US">
                <a:latin typeface="Book Antiqua" charset="0"/>
              </a:rPr>
              <a:t>Optimization strategies should take the number of delivered cells into account</a:t>
            </a:r>
          </a:p>
          <a:p>
            <a:pPr eaLnBrk="1" hangingPunct="1">
              <a:buFont typeface="Wingdings 2" charset="0"/>
              <a:buNone/>
            </a:pPr>
            <a:r>
              <a:rPr lang="en-US" sz="1400">
                <a:solidFill>
                  <a:srgbClr val="FFFF00"/>
                </a:solidFill>
                <a:latin typeface="Book Antiqua" charset="0"/>
              </a:rPr>
              <a:t>                    (Mosahebi A, Woodward B, Wiberg M, et al: Retroviral labeling of Schwann cells: in vitro characterization and in vivo transplantation to improve peripheral nerve regeneration. </a:t>
            </a:r>
            <a:r>
              <a:rPr lang="en-US" sz="1400" b="1">
                <a:solidFill>
                  <a:srgbClr val="FFFF00"/>
                </a:solidFill>
                <a:latin typeface="Book Antiqua" charset="0"/>
              </a:rPr>
              <a:t>Glia34:8–17, 2001)</a:t>
            </a:r>
          </a:p>
          <a:p>
            <a:pPr eaLnBrk="1" hangingPunct="1">
              <a:buFont typeface="Wingdings 2" charset="0"/>
              <a:buNone/>
            </a:pPr>
            <a:endParaRPr lang="en-US">
              <a:latin typeface="Book Antiqua" charset="0"/>
            </a:endParaRPr>
          </a:p>
          <a:p>
            <a:pPr eaLnBrk="1" hangingPunct="1"/>
            <a:r>
              <a:rPr lang="en-US">
                <a:latin typeface="Book Antiqua" charset="0"/>
              </a:rPr>
              <a:t>Direct microinjection , suspension within artificial tubes and seeding within devitalized muscle or nerve grafts</a:t>
            </a:r>
          </a:p>
          <a:p>
            <a:pPr eaLnBrk="1" hangingPunct="1">
              <a:buFont typeface="Wingdings 2" charset="0"/>
              <a:buNone/>
            </a:pPr>
            <a:endParaRPr lang="en-US">
              <a:latin typeface="Book Antiqua" charset="0"/>
            </a:endParaRPr>
          </a:p>
          <a:p>
            <a:pPr eaLnBrk="1" hangingPunct="1"/>
            <a:endParaRPr lang="en-US">
              <a:latin typeface="Book Antiqua" charset="0"/>
            </a:endParaRPr>
          </a:p>
          <a:p>
            <a:pPr eaLnBrk="1" hangingPunct="1">
              <a:buFont typeface="Wingdings 2" charset="0"/>
              <a:buNone/>
            </a:pPr>
            <a:endParaRPr lang="en-US">
              <a:latin typeface="Book Antiqua" charset="0"/>
            </a:endParaRPr>
          </a:p>
          <a:p>
            <a:pPr eaLnBrk="1" hangingPunct="1">
              <a:buFont typeface="Wingdings 2" charset="0"/>
              <a:buNone/>
            </a:pPr>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Content Placeholder 2"/>
          <p:cNvSpPr>
            <a:spLocks noGrp="1"/>
          </p:cNvSpPr>
          <p:nvPr>
            <p:ph idx="1"/>
          </p:nvPr>
        </p:nvSpPr>
        <p:spPr/>
        <p:txBody>
          <a:bodyPr/>
          <a:lstStyle/>
          <a:p>
            <a:pPr eaLnBrk="1" hangingPunct="1"/>
            <a:r>
              <a:rPr lang="en-US">
                <a:latin typeface="Book Antiqua" charset="0"/>
              </a:rPr>
              <a:t>It is expected that cells will be prompted by the microenvironment to differentiate into the required cell type as shown by invitro studies </a:t>
            </a:r>
          </a:p>
          <a:p>
            <a:pPr eaLnBrk="1" hangingPunct="1">
              <a:buFont typeface="Wingdings 2" charset="0"/>
              <a:buNone/>
            </a:pPr>
            <a:r>
              <a:rPr lang="en-US">
                <a:latin typeface="Book Antiqua" charset="0"/>
              </a:rPr>
              <a:t>                 </a:t>
            </a:r>
          </a:p>
          <a:p>
            <a:pPr eaLnBrk="1" hangingPunct="1">
              <a:buFont typeface="Wingdings 2" charset="0"/>
              <a:buNone/>
            </a:pPr>
            <a:r>
              <a:rPr lang="en-US" sz="1600">
                <a:solidFill>
                  <a:srgbClr val="FFFF00"/>
                </a:solidFill>
                <a:latin typeface="Book Antiqua" charset="0"/>
              </a:rPr>
              <a:t>        (Brannvall K, Corell M, Forsberg-Nilsson K, et al: Environmental cues from CNS, PNS, and ENS cells regulate CNS progenitor differentiation. </a:t>
            </a:r>
            <a:r>
              <a:rPr lang="en-US" sz="1600" b="1">
                <a:solidFill>
                  <a:srgbClr val="FFFF00"/>
                </a:solidFill>
                <a:latin typeface="Book Antiqua" charset="0"/>
              </a:rPr>
              <a:t>Neuroreport 19:1283–1289, 2008)</a:t>
            </a:r>
          </a:p>
          <a:p>
            <a:pPr eaLnBrk="1" hangingPunct="1">
              <a:buFont typeface="Wingdings 2" charset="0"/>
              <a:buNone/>
            </a:pPr>
            <a:endParaRPr lang="en-US" sz="1600" b="1">
              <a:solidFill>
                <a:srgbClr val="FFFF00"/>
              </a:solidFill>
              <a:latin typeface="Book Antiqua" charset="0"/>
            </a:endParaRPr>
          </a:p>
          <a:p>
            <a:pPr eaLnBrk="1" hangingPunct="1">
              <a:buFont typeface="Wingdings 2" charset="0"/>
              <a:buNone/>
            </a:pPr>
            <a:endParaRPr lang="en-US" sz="1600" b="1">
              <a:solidFill>
                <a:srgbClr val="FFFF00"/>
              </a:solidFill>
              <a:latin typeface="Book Antiqua" charset="0"/>
            </a:endParaRPr>
          </a:p>
          <a:p>
            <a:pPr eaLnBrk="1" hangingPunct="1"/>
            <a:r>
              <a:rPr lang="en-US" sz="2400">
                <a:latin typeface="Book Antiqua" charset="0"/>
              </a:rPr>
              <a:t>Choosing to predifferentiate stem cells toward a desired phenotype prior to delivery into the repair site</a:t>
            </a:r>
          </a:p>
          <a:p>
            <a:pPr eaLnBrk="1" hangingPunct="1">
              <a:buFont typeface="Wingdings 2" charset="0"/>
              <a:buNone/>
            </a:pPr>
            <a:endParaRPr lang="en-US" sz="1600" b="1">
              <a:solidFill>
                <a:srgbClr val="FFFF00"/>
              </a:solidFill>
              <a:latin typeface="Book Antiqua" charset="0"/>
            </a:endParaRPr>
          </a:p>
          <a:p>
            <a:pPr eaLnBrk="1" hangingPunct="1">
              <a:buFont typeface="Wingdings 2" charset="0"/>
              <a:buNone/>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Content Placeholder 2"/>
          <p:cNvSpPr>
            <a:spLocks noGrp="1"/>
          </p:cNvSpPr>
          <p:nvPr>
            <p:ph idx="1"/>
          </p:nvPr>
        </p:nvSpPr>
        <p:spPr>
          <a:xfrm>
            <a:off x="304800" y="0"/>
            <a:ext cx="8229600" cy="6553200"/>
          </a:xfrm>
        </p:spPr>
        <p:txBody>
          <a:bodyPr/>
          <a:lstStyle/>
          <a:p>
            <a:pPr eaLnBrk="1" hangingPunct="1"/>
            <a:endParaRPr lang="en-US" sz="2400">
              <a:latin typeface="Book Antiqua" charset="0"/>
            </a:endParaRPr>
          </a:p>
          <a:p>
            <a:pPr eaLnBrk="1" hangingPunct="1"/>
            <a:r>
              <a:rPr lang="en-US" sz="2400">
                <a:latin typeface="Book Antiqua" charset="0"/>
              </a:rPr>
              <a:t>Survival and effectiveness of transplanted cells can be improved by ex vivo genetic manipulation or concomitant delivery of protective agents or trophic  factors</a:t>
            </a:r>
          </a:p>
          <a:p>
            <a:pPr eaLnBrk="1" hangingPunct="1">
              <a:buFont typeface="Wingdings 2" charset="0"/>
              <a:buNone/>
            </a:pPr>
            <a:r>
              <a:rPr lang="en-US" sz="1400">
                <a:solidFill>
                  <a:srgbClr val="FFFF00"/>
                </a:solidFill>
                <a:latin typeface="Book Antiqua" charset="0"/>
              </a:rPr>
              <a:t>                 </a:t>
            </a:r>
            <a:r>
              <a:rPr lang="en-US" sz="1200">
                <a:solidFill>
                  <a:srgbClr val="FFFF00"/>
                </a:solidFill>
                <a:latin typeface="Book Antiqua" charset="0"/>
              </a:rPr>
              <a:t>Pan HC, Chen CJ, Cheng FC, et al: Combination of G-CSF administration and human amniotic fluid mesenchymal stem cell transplantation promotes peripheral nerve regeneration.</a:t>
            </a:r>
            <a:r>
              <a:rPr lang="en-US" sz="1200" b="1">
                <a:solidFill>
                  <a:srgbClr val="FFFF00"/>
                </a:solidFill>
                <a:latin typeface="Book Antiqua" charset="0"/>
              </a:rPr>
              <a:t>Neurochem Res , 2008</a:t>
            </a:r>
            <a:endParaRPr lang="en-US" sz="1400" b="1">
              <a:solidFill>
                <a:srgbClr val="FFFF00"/>
              </a:solidFill>
              <a:latin typeface="Book Antiqua" charset="0"/>
            </a:endParaRPr>
          </a:p>
          <a:p>
            <a:pPr eaLnBrk="1" hangingPunct="1"/>
            <a:endParaRPr lang="en-US">
              <a:latin typeface="Book Antiqua" charset="0"/>
            </a:endParaRPr>
          </a:p>
          <a:p>
            <a:pPr eaLnBrk="1" hangingPunct="1"/>
            <a:r>
              <a:rPr lang="en-US" sz="2400">
                <a:latin typeface="Book Antiqua" charset="0"/>
              </a:rPr>
              <a:t>Differences in the material in which stem cells are delivered have demonstrated varying capacities to support long-term cell survival</a:t>
            </a:r>
          </a:p>
          <a:p>
            <a:pPr eaLnBrk="1" hangingPunct="1">
              <a:buFont typeface="Wingdings 2" charset="0"/>
              <a:buNone/>
            </a:pPr>
            <a:r>
              <a:rPr lang="en-US">
                <a:latin typeface="Book Antiqua" charset="0"/>
              </a:rPr>
              <a:t>             </a:t>
            </a:r>
            <a:r>
              <a:rPr lang="en-US" sz="1400">
                <a:solidFill>
                  <a:srgbClr val="FFFF00"/>
                </a:solidFill>
                <a:latin typeface="Book Antiqua" charset="0"/>
              </a:rPr>
              <a:t>Cao F, Sadrzadeh Rafie AH, Abilez OJ, et al: In vivo imaging and evaluation of different biomatrices for improvement of stem cell survival. </a:t>
            </a:r>
            <a:r>
              <a:rPr lang="en-US" sz="1400" b="1">
                <a:solidFill>
                  <a:srgbClr val="FFFF00"/>
                </a:solidFill>
                <a:latin typeface="Book Antiqua" charset="0"/>
              </a:rPr>
              <a:t>J Tissue Eng Regen Med 1:465–468,</a:t>
            </a:r>
            <a:r>
              <a:rPr lang="en-US" sz="1400">
                <a:solidFill>
                  <a:srgbClr val="FFFF00"/>
                </a:solidFill>
                <a:latin typeface="Book Antiqua" charset="0"/>
              </a:rPr>
              <a:t>2007</a:t>
            </a:r>
          </a:p>
          <a:p>
            <a:pPr eaLnBrk="1" hangingPunct="1"/>
            <a:r>
              <a:rPr lang="en-US" sz="2400">
                <a:latin typeface="Book Antiqua" charset="0"/>
              </a:rPr>
              <a:t>Immunosuppressive regimens</a:t>
            </a:r>
            <a:endParaRPr lang="en-US" sz="1100">
              <a:latin typeface="Book Antiqua" charset="0"/>
            </a:endParaRPr>
          </a:p>
          <a:p>
            <a:pPr eaLnBrk="1" hangingPunct="1">
              <a:buFont typeface="Wingdings 2" charset="0"/>
              <a:buNone/>
            </a:pPr>
            <a:r>
              <a:rPr lang="en-US" sz="1200">
                <a:solidFill>
                  <a:srgbClr val="FFFF00"/>
                </a:solidFill>
                <a:latin typeface="Book Antiqua" charset="0"/>
              </a:rPr>
              <a:t>          Parr AM, Kulbatski I, Wang XH, et al: Fate of transplanted adult neural stem/progenitor cells and bone marrow-derived mesenchymal stromal cells in the injured adult rat spinal cord and impact on functional recovery. </a:t>
            </a:r>
            <a:r>
              <a:rPr lang="en-US" sz="1200" b="1">
                <a:solidFill>
                  <a:srgbClr val="FFFF00"/>
                </a:solidFill>
                <a:latin typeface="Book Antiqua" charset="0"/>
              </a:rPr>
              <a:t>Surg Neurol 70:600–607, </a:t>
            </a:r>
            <a:r>
              <a:rPr lang="en-US" sz="1200">
                <a:solidFill>
                  <a:srgbClr val="FFFF00"/>
                </a:solidFill>
                <a:latin typeface="Book Antiqua" charset="0"/>
              </a:rPr>
              <a:t>2008</a:t>
            </a:r>
          </a:p>
          <a:p>
            <a:pPr eaLnBrk="1" hangingPunct="1"/>
            <a:endParaRPr lang="en-US">
              <a:latin typeface="Book Antiqua" charset="0"/>
            </a:endParaRPr>
          </a:p>
          <a:p>
            <a:pPr eaLnBrk="1" hangingPunct="1"/>
            <a:endParaRPr lang="en-US">
              <a:latin typeface="Book Antiqua" charset="0"/>
            </a:endParaRPr>
          </a:p>
          <a:p>
            <a:pPr eaLnBrk="1" hangingPunct="1">
              <a:buFont typeface="Wingdings 2" charset="0"/>
              <a:buNone/>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762000"/>
            <a:ext cx="8458200" cy="5257800"/>
          </a:xfrm>
        </p:spPr>
        <p:txBody>
          <a:bodyPr>
            <a:normAutofit/>
          </a:bodyPr>
          <a:lstStyle/>
          <a:p>
            <a:pPr eaLnBrk="1" hangingPunct="1">
              <a:lnSpc>
                <a:spcPct val="90000"/>
              </a:lnSpc>
              <a:buFont typeface="Wingdings 2" charset="0"/>
              <a:buNone/>
            </a:pPr>
            <a:r>
              <a:rPr lang="en-US" sz="2600" b="1">
                <a:solidFill>
                  <a:schemeClr val="accent1"/>
                </a:solidFill>
                <a:latin typeface="Book Antiqua" charset="0"/>
              </a:rPr>
              <a:t>     </a:t>
            </a:r>
            <a:r>
              <a:rPr lang="en-US" sz="2600" b="1">
                <a:solidFill>
                  <a:srgbClr val="FFFF00"/>
                </a:solidFill>
                <a:latin typeface="Book Antiqua" charset="0"/>
              </a:rPr>
              <a:t>Effect of bone marrow-derived mononuclear cells on nerve regeneration in the transection model of the rat sciatic nerve</a:t>
            </a:r>
          </a:p>
          <a:p>
            <a:pPr eaLnBrk="1" hangingPunct="1">
              <a:lnSpc>
                <a:spcPct val="90000"/>
              </a:lnSpc>
              <a:buFont typeface="Wingdings 2" charset="0"/>
              <a:buNone/>
            </a:pPr>
            <a:r>
              <a:rPr lang="en-US" sz="2600">
                <a:latin typeface="Book Antiqua" charset="0"/>
              </a:rPr>
              <a:t/>
            </a:r>
            <a:br>
              <a:rPr lang="en-US" sz="2600">
                <a:latin typeface="Book Antiqua" charset="0"/>
              </a:rPr>
            </a:br>
            <a:r>
              <a:rPr lang="en-US" sz="1900" i="1">
                <a:latin typeface="Book Antiqua" charset="0"/>
              </a:rPr>
              <a:t>Journal of Clinical Neuroscience</a:t>
            </a:r>
            <a:r>
              <a:rPr lang="en-US" sz="1900">
                <a:latin typeface="Book Antiqua" charset="0"/>
              </a:rPr>
              <a:t>, </a:t>
            </a:r>
            <a:r>
              <a:rPr lang="en-US" sz="1900" i="1">
                <a:latin typeface="Book Antiqua" charset="0"/>
              </a:rPr>
              <a:t>Volume 16, Issue 9</a:t>
            </a:r>
            <a:r>
              <a:rPr lang="en-US" sz="1900">
                <a:latin typeface="Book Antiqua" charset="0"/>
              </a:rPr>
              <a:t>, </a:t>
            </a:r>
            <a:r>
              <a:rPr lang="en-US" sz="1900" i="1">
                <a:latin typeface="Book Antiqua" charset="0"/>
              </a:rPr>
              <a:t>September 2009</a:t>
            </a:r>
            <a:r>
              <a:rPr lang="en-US" sz="1900">
                <a:latin typeface="Book Antiqua" charset="0"/>
              </a:rPr>
              <a:t>, </a:t>
            </a:r>
            <a:r>
              <a:rPr lang="en-US" sz="1900" i="1">
                <a:latin typeface="Book Antiqua" charset="0"/>
              </a:rPr>
              <a:t>Pages 1211-1217</a:t>
            </a:r>
            <a:r>
              <a:rPr lang="en-US" sz="1900">
                <a:latin typeface="Book Antiqua" charset="0"/>
              </a:rPr>
              <a:t/>
            </a:r>
            <a:br>
              <a:rPr lang="en-US" sz="1900">
                <a:latin typeface="Book Antiqua" charset="0"/>
              </a:rPr>
            </a:br>
            <a:r>
              <a:rPr lang="en-US" sz="1900">
                <a:latin typeface="Book Antiqua" charset="0"/>
              </a:rPr>
              <a:t>Rohit Kumar Goel, Vaishali</a:t>
            </a:r>
            <a:r>
              <a:rPr lang="en-US" sz="1900" b="1">
                <a:latin typeface="Book Antiqua" charset="0"/>
              </a:rPr>
              <a:t> Suri</a:t>
            </a:r>
            <a:r>
              <a:rPr lang="en-US" sz="1900">
                <a:latin typeface="Book Antiqua" charset="0"/>
              </a:rPr>
              <a:t>, Ashish</a:t>
            </a:r>
            <a:r>
              <a:rPr lang="en-US" sz="1900" b="1">
                <a:latin typeface="Book Antiqua" charset="0"/>
              </a:rPr>
              <a:t> Suri</a:t>
            </a:r>
            <a:r>
              <a:rPr lang="en-US" sz="1900">
                <a:latin typeface="Book Antiqua" charset="0"/>
              </a:rPr>
              <a:t>, Chitra Sarkar, Sujata Mohanty, Meher Chand Sharma, Pradeep Kumar Yadav, Arti Srivastava</a:t>
            </a:r>
          </a:p>
          <a:p>
            <a:pPr eaLnBrk="1" hangingPunct="1">
              <a:lnSpc>
                <a:spcPct val="90000"/>
              </a:lnSpc>
            </a:pPr>
            <a:endParaRPr lang="en-US" sz="2600">
              <a:latin typeface="Book Antiqua" charset="0"/>
            </a:endParaRPr>
          </a:p>
          <a:p>
            <a:pPr eaLnBrk="1" hangingPunct="1">
              <a:lnSpc>
                <a:spcPct val="90000"/>
              </a:lnSpc>
            </a:pPr>
            <a:r>
              <a:rPr lang="en-US" sz="2600">
                <a:latin typeface="Book Antiqua" charset="0"/>
              </a:rPr>
              <a:t>Study demonstrated that local delivery of BM-MNCs (which can be isolated easily from bone marrow aspirates) into injured peripheral nerve increases the rate and degree of nerve regeneration</a:t>
            </a:r>
            <a:endParaRPr lang="en-US" sz="19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Stem cells</a:t>
            </a:r>
            <a:endParaRPr lang="en-US" dirty="0">
              <a:ea typeface="+mj-ea"/>
            </a:endParaRPr>
          </a:p>
        </p:txBody>
      </p:sp>
      <p:sp>
        <p:nvSpPr>
          <p:cNvPr id="18435" name="Content Placeholder 2"/>
          <p:cNvSpPr>
            <a:spLocks noGrp="1"/>
          </p:cNvSpPr>
          <p:nvPr>
            <p:ph idx="1"/>
          </p:nvPr>
        </p:nvSpPr>
        <p:spPr/>
        <p:txBody>
          <a:bodyPr/>
          <a:lstStyle/>
          <a:p>
            <a:pPr eaLnBrk="1" hangingPunct="1"/>
            <a:r>
              <a:rPr lang="en-US">
                <a:latin typeface="Book Antiqua" charset="0"/>
              </a:rPr>
              <a:t>Defined by two main properties: self-renewal and multipotency</a:t>
            </a:r>
          </a:p>
          <a:p>
            <a:pPr eaLnBrk="1" hangingPunct="1">
              <a:buFont typeface="Wingdings 2" charset="0"/>
              <a:buNone/>
            </a:pPr>
            <a:endParaRPr lang="en-US">
              <a:latin typeface="Book Antiqua" charset="0"/>
            </a:endParaRPr>
          </a:p>
          <a:p>
            <a:pPr eaLnBrk="1" hangingPunct="1"/>
            <a:endParaRPr lang="en-US">
              <a:latin typeface="Book Antiqua" charset="0"/>
            </a:endParaRPr>
          </a:p>
        </p:txBody>
      </p:sp>
      <p:graphicFrame>
        <p:nvGraphicFramePr>
          <p:cNvPr id="4" name="Diagram 3"/>
          <p:cNvGraphicFramePr/>
          <p:nvPr/>
        </p:nvGraphicFramePr>
        <p:xfrm>
          <a:off x="381000" y="2971800"/>
          <a:ext cx="8229600" cy="4064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Content Placeholder 2"/>
          <p:cNvSpPr>
            <a:spLocks noGrp="1"/>
          </p:cNvSpPr>
          <p:nvPr>
            <p:ph idx="1"/>
          </p:nvPr>
        </p:nvSpPr>
        <p:spPr>
          <a:xfrm>
            <a:off x="304800" y="381000"/>
            <a:ext cx="8610600" cy="6477000"/>
          </a:xfrm>
        </p:spPr>
        <p:txBody>
          <a:bodyPr/>
          <a:lstStyle/>
          <a:p>
            <a:pPr eaLnBrk="1" hangingPunct="1"/>
            <a:r>
              <a:rPr lang="en-US">
                <a:latin typeface="Book Antiqua" charset="0"/>
              </a:rPr>
              <a:t>Nilesh K ,Suri A etal.</a:t>
            </a:r>
          </a:p>
          <a:p>
            <a:pPr eaLnBrk="1" hangingPunct="1">
              <a:buFont typeface="Wingdings 2" charset="0"/>
              <a:buNone/>
            </a:pPr>
            <a:r>
              <a:rPr lang="en-US">
                <a:solidFill>
                  <a:schemeClr val="accent1"/>
                </a:solidFill>
                <a:latin typeface="Book Antiqua" charset="0"/>
              </a:rPr>
              <a:t>    </a:t>
            </a:r>
          </a:p>
          <a:p>
            <a:pPr eaLnBrk="1" hangingPunct="1">
              <a:buFont typeface="Wingdings 2" charset="0"/>
              <a:buNone/>
            </a:pPr>
            <a:r>
              <a:rPr lang="en-US">
                <a:solidFill>
                  <a:schemeClr val="accent1"/>
                </a:solidFill>
                <a:latin typeface="Book Antiqua" charset="0"/>
              </a:rPr>
              <a:t>    </a:t>
            </a:r>
            <a:r>
              <a:rPr lang="en-US">
                <a:solidFill>
                  <a:srgbClr val="FFFF00"/>
                </a:solidFill>
                <a:latin typeface="Book Antiqua" charset="0"/>
              </a:rPr>
              <a:t>Semi quantitative and quantitative assessment of the effect of bone marrow derived mononuclear cells (BM-MNC) on early and late phase of nerve regeneration in rat sciatic nerve model.</a:t>
            </a:r>
          </a:p>
          <a:p>
            <a:pPr eaLnBrk="1" hangingPunct="1">
              <a:buFont typeface="Wingdings 2" charset="0"/>
              <a:buNone/>
            </a:pPr>
            <a:endParaRPr lang="en-US">
              <a:latin typeface="Book Antiqua" charset="0"/>
            </a:endParaRPr>
          </a:p>
          <a:p>
            <a:pPr eaLnBrk="1" hangingPunct="1"/>
            <a:r>
              <a:rPr lang="en-US" sz="2400">
                <a:latin typeface="Book Antiqua" charset="0"/>
              </a:rPr>
              <a:t>Observed statistically significant difference in the number of fibers, percentage of axons, percentage of myelinated fibers and axon diameter, fiber diameter myelin thickness in the two groups. These differences were evident at the repair site and at intermediate distal site at 15 days and at the distal most site at the end of 60 days</a:t>
            </a:r>
          </a:p>
        </p:txBody>
      </p:sp>
    </p:spTree>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Stroke</a:t>
            </a:r>
            <a:endParaRPr lang="en-US" dirty="0">
              <a:ea typeface="+mj-ea"/>
            </a:endParaRPr>
          </a:p>
        </p:txBody>
      </p:sp>
      <p:sp>
        <p:nvSpPr>
          <p:cNvPr id="56323" name="Content Placeholder 2"/>
          <p:cNvSpPr>
            <a:spLocks noGrp="1"/>
          </p:cNvSpPr>
          <p:nvPr>
            <p:ph idx="1"/>
          </p:nvPr>
        </p:nvSpPr>
        <p:spPr/>
        <p:txBody>
          <a:bodyPr/>
          <a:lstStyle/>
          <a:p>
            <a:pPr eaLnBrk="1" hangingPunct="1"/>
            <a:r>
              <a:rPr lang="en-US">
                <a:latin typeface="Book Antiqua" charset="0"/>
              </a:rPr>
              <a:t>Stroke is the leading cause of death and disability in the United States</a:t>
            </a:r>
          </a:p>
          <a:p>
            <a:pPr eaLnBrk="1" hangingPunct="1">
              <a:buFont typeface="Wingdings 2" charset="0"/>
              <a:buNone/>
            </a:pPr>
            <a:endParaRPr lang="en-US">
              <a:latin typeface="Book Antiqua" charset="0"/>
            </a:endParaRPr>
          </a:p>
          <a:p>
            <a:pPr eaLnBrk="1" hangingPunct="1"/>
            <a:r>
              <a:rPr lang="en-US">
                <a:latin typeface="Book Antiqua" charset="0"/>
              </a:rPr>
              <a:t>Treatment of stroke has emphasized prevention and protection, but little has been done in the brain to repair stroke.</a:t>
            </a:r>
          </a:p>
          <a:p>
            <a:pPr eaLnBrk="1" hangingPunct="1">
              <a:buFont typeface="Wingdings 2" charset="0"/>
              <a:buNone/>
            </a:pPr>
            <a:endParaRPr lang="en-US">
              <a:latin typeface="Book Antiqua" charset="0"/>
            </a:endParaRPr>
          </a:p>
          <a:p>
            <a:pPr eaLnBrk="1" hangingPunct="1"/>
            <a:r>
              <a:rPr lang="en-US">
                <a:latin typeface="Book Antiqua" charset="0"/>
              </a:rPr>
              <a:t>An approach to functional repair would be replacing the damaged tissue with new cells</a:t>
            </a: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3" name="Content Placeholder 2"/>
          <p:cNvSpPr>
            <a:spLocks noGrp="1"/>
          </p:cNvSpPr>
          <p:nvPr>
            <p:ph idx="1"/>
          </p:nvPr>
        </p:nvSpPr>
        <p:spPr/>
        <p:txBody>
          <a:bodyPr>
            <a:normAutofit fontScale="775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The neuronal cells could improve neurological function through a number of different mechanisms. </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Provision of neurotrophic support (acting as local pumps to support cell function)</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Provision of neurotransmitters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 Reestablishment of local </a:t>
            </a:r>
            <a:r>
              <a:rPr lang="en-US" dirty="0" err="1" smtClean="0">
                <a:ea typeface="+mn-ea"/>
              </a:rPr>
              <a:t>interneuronal</a:t>
            </a:r>
            <a:r>
              <a:rPr lang="en-US" dirty="0" smtClean="0">
                <a:ea typeface="+mn-ea"/>
              </a:rPr>
              <a:t> connections cell differentiation and integration</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Improvement of regional oxygen tension</a:t>
            </a: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3" name="Content Placeholder 2"/>
          <p:cNvSpPr>
            <a:spLocks noGrp="1"/>
          </p:cNvSpPr>
          <p:nvPr>
            <p:ph idx="1"/>
          </p:nvPr>
        </p:nvSpPr>
        <p:spPr/>
        <p:txBody>
          <a:bodyPr>
            <a:normAutofit fontScale="850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Ongoing study by Dr. K </a:t>
            </a:r>
            <a:r>
              <a:rPr lang="en-US" dirty="0" err="1" smtClean="0">
                <a:ea typeface="+mn-ea"/>
              </a:rPr>
              <a:t>prasad</a:t>
            </a:r>
            <a:r>
              <a:rPr lang="en-US" dirty="0" smtClean="0">
                <a:ea typeface="+mn-ea"/>
              </a:rPr>
              <a:t> etal. Dept of neurology ,AIIMS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Injected stem cells taken from the patient's bone marrow back into his antecubital vein</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50% in the stem cell group became free of deficits like weakness of one limb and inability to walk as against 30% in the control arm</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Large-scale DBT-funded multi-centric study is on. </a:t>
            </a:r>
            <a:endParaRPr lang="en-US" dirty="0">
              <a:ea typeface="+mn-ea"/>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Parkinson’s Disease</a:t>
            </a:r>
          </a:p>
        </p:txBody>
      </p:sp>
      <p:sp>
        <p:nvSpPr>
          <p:cNvPr id="60419" name="Content Placeholder 2"/>
          <p:cNvSpPr>
            <a:spLocks noGrp="1"/>
          </p:cNvSpPr>
          <p:nvPr>
            <p:ph idx="1"/>
          </p:nvPr>
        </p:nvSpPr>
        <p:spPr>
          <a:xfrm>
            <a:off x="457200" y="1752600"/>
            <a:ext cx="8229600" cy="4708525"/>
          </a:xfrm>
        </p:spPr>
        <p:txBody>
          <a:bodyPr/>
          <a:lstStyle/>
          <a:p>
            <a:pPr eaLnBrk="1" hangingPunct="1"/>
            <a:r>
              <a:rPr lang="en-US">
                <a:latin typeface="Book Antiqua" charset="0"/>
              </a:rPr>
              <a:t>Medical treatment and even surgical approaches are not permanent solutions, given the increasing side effects that arise over time.</a:t>
            </a:r>
          </a:p>
          <a:p>
            <a:pPr eaLnBrk="1" hangingPunct="1">
              <a:buFont typeface="Wingdings 2" charset="0"/>
              <a:buNone/>
            </a:pPr>
            <a:endParaRPr lang="en-US">
              <a:latin typeface="Book Antiqua" charset="0"/>
            </a:endParaRPr>
          </a:p>
          <a:p>
            <a:pPr eaLnBrk="1" hangingPunct="1"/>
            <a:r>
              <a:rPr lang="en-US">
                <a:latin typeface="Book Antiqua" charset="0"/>
              </a:rPr>
              <a:t>Stem cell therapy holds tremendous promise for being one of the most exciting therapeutic avenues of the future</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3" name="Content Placeholder 2"/>
          <p:cNvSpPr>
            <a:spLocks noGrp="1"/>
          </p:cNvSpPr>
          <p:nvPr>
            <p:ph idx="1"/>
          </p:nvPr>
        </p:nvSpPr>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Cell culture systems in which stem cells are differentiated into dopaminergic cells that are then transplanted into the SN or its target areas.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This may offer a stable long term solution in terms of motor symptom suppression</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Initially realized by proof-of-principle studies</a:t>
            </a:r>
          </a:p>
          <a:p>
            <a:pPr marL="548640" indent="-411480" eaLnBrk="1" fontAlgn="auto" hangingPunct="1">
              <a:spcAft>
                <a:spcPts val="0"/>
              </a:spcAft>
              <a:buClr>
                <a:schemeClr val="tx1">
                  <a:shade val="95000"/>
                </a:schemeClr>
              </a:buClr>
              <a:buFont typeface="Wingdings 2"/>
              <a:buNone/>
              <a:defRPr/>
            </a:pPr>
            <a:r>
              <a:rPr lang="en-US" dirty="0" smtClean="0">
                <a:ea typeface="+mn-ea"/>
              </a:rPr>
              <a:t>    with fetal brain transplants.</a:t>
            </a:r>
          </a:p>
          <a:p>
            <a:pPr marL="548640" indent="-411480" eaLnBrk="1" fontAlgn="auto" hangingPunct="1">
              <a:spcAft>
                <a:spcPts val="0"/>
              </a:spcAft>
              <a:buClr>
                <a:schemeClr val="tx1">
                  <a:shade val="95000"/>
                </a:schemeClr>
              </a:buClr>
              <a:buFont typeface="Wingdings 2"/>
              <a:buChar char=""/>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Fetal VM tissue transplantation</a:t>
            </a:r>
            <a:br>
              <a:rPr lang="en-US" dirty="0" smtClean="0">
                <a:ea typeface="+mj-ea"/>
              </a:rPr>
            </a:br>
            <a:endParaRPr lang="en-US" dirty="0">
              <a:ea typeface="+mj-ea"/>
            </a:endParaRPr>
          </a:p>
        </p:txBody>
      </p:sp>
      <p:sp>
        <p:nvSpPr>
          <p:cNvPr id="3" name="Content Placeholder 2"/>
          <p:cNvSpPr>
            <a:spLocks noGrp="1"/>
          </p:cNvSpPr>
          <p:nvPr>
            <p:ph idx="1"/>
          </p:nvPr>
        </p:nvSpPr>
        <p:spPr>
          <a:xfrm>
            <a:off x="457200" y="1600200"/>
            <a:ext cx="8686800" cy="4800600"/>
          </a:xfrm>
        </p:spPr>
        <p:txBody>
          <a:bodyPr>
            <a:normAutofit/>
          </a:bodyPr>
          <a:lstStyle/>
          <a:p>
            <a:pPr eaLnBrk="1" hangingPunct="1">
              <a:lnSpc>
                <a:spcPct val="80000"/>
              </a:lnSpc>
            </a:pPr>
            <a:r>
              <a:rPr lang="en-US" sz="2400" dirty="0">
                <a:solidFill>
                  <a:srgbClr val="FF0000"/>
                </a:solidFill>
                <a:latin typeface="Book Antiqua" charset="0"/>
              </a:rPr>
              <a:t>Freed et al</a:t>
            </a:r>
            <a:r>
              <a:rPr lang="en-US" sz="2400" dirty="0">
                <a:latin typeface="Book Antiqua" charset="0"/>
              </a:rPr>
              <a:t>.</a:t>
            </a:r>
          </a:p>
          <a:p>
            <a:pPr eaLnBrk="1" hangingPunct="1">
              <a:lnSpc>
                <a:spcPct val="80000"/>
              </a:lnSpc>
              <a:buFont typeface="Wingdings 2" charset="0"/>
              <a:buNone/>
            </a:pPr>
            <a:r>
              <a:rPr lang="en-US" sz="2400" dirty="0">
                <a:latin typeface="Book Antiqua" charset="0"/>
              </a:rPr>
              <a:t> </a:t>
            </a:r>
          </a:p>
          <a:p>
            <a:pPr eaLnBrk="1" hangingPunct="1">
              <a:lnSpc>
                <a:spcPct val="80000"/>
              </a:lnSpc>
              <a:buFont typeface="Wingdings 2" charset="0"/>
              <a:buNone/>
            </a:pPr>
            <a:r>
              <a:rPr lang="en-US" sz="2400" dirty="0">
                <a:latin typeface="Book Antiqua" charset="0"/>
              </a:rPr>
              <a:t>Forty patients</a:t>
            </a:r>
          </a:p>
          <a:p>
            <a:pPr eaLnBrk="1" hangingPunct="1">
              <a:lnSpc>
                <a:spcPct val="80000"/>
              </a:lnSpc>
              <a:buFont typeface="Wingdings 2" charset="0"/>
              <a:buNone/>
            </a:pPr>
            <a:r>
              <a:rPr lang="en-US" sz="2400" dirty="0">
                <a:latin typeface="Book Antiqua" charset="0"/>
              </a:rPr>
              <a:t>  </a:t>
            </a:r>
          </a:p>
          <a:p>
            <a:pPr eaLnBrk="1" hangingPunct="1">
              <a:lnSpc>
                <a:spcPct val="80000"/>
              </a:lnSpc>
              <a:buFont typeface="Wingdings 2" charset="0"/>
              <a:buNone/>
            </a:pPr>
            <a:r>
              <a:rPr lang="en-US" sz="2400" dirty="0">
                <a:latin typeface="Book Antiqua" charset="0"/>
              </a:rPr>
              <a:t>Robust graft survival was demonstrated by PET and  confirmed on postmortem.</a:t>
            </a:r>
          </a:p>
          <a:p>
            <a:pPr eaLnBrk="1" hangingPunct="1">
              <a:lnSpc>
                <a:spcPct val="80000"/>
              </a:lnSpc>
              <a:buFont typeface="Wingdings 2" charset="0"/>
              <a:buNone/>
            </a:pPr>
            <a:r>
              <a:rPr lang="en-US" sz="2400" dirty="0">
                <a:latin typeface="Book Antiqua" charset="0"/>
              </a:rPr>
              <a:t> </a:t>
            </a:r>
          </a:p>
          <a:p>
            <a:pPr eaLnBrk="1" hangingPunct="1">
              <a:lnSpc>
                <a:spcPct val="80000"/>
              </a:lnSpc>
              <a:buFont typeface="Wingdings 2" charset="0"/>
              <a:buNone/>
            </a:pPr>
            <a:r>
              <a:rPr lang="en-US" sz="2400" dirty="0">
                <a:latin typeface="Book Antiqua" charset="0"/>
              </a:rPr>
              <a:t> Study failed to meet its primary endpoint of clinical improvement</a:t>
            </a:r>
          </a:p>
          <a:p>
            <a:pPr eaLnBrk="1" hangingPunct="1">
              <a:lnSpc>
                <a:spcPct val="80000"/>
              </a:lnSpc>
              <a:buFont typeface="Wingdings 2" charset="0"/>
              <a:buNone/>
            </a:pPr>
            <a:r>
              <a:rPr lang="en-US" sz="2400" dirty="0">
                <a:latin typeface="Book Antiqua" charset="0"/>
              </a:rPr>
              <a:t>  </a:t>
            </a:r>
          </a:p>
          <a:p>
            <a:pPr eaLnBrk="1" hangingPunct="1">
              <a:lnSpc>
                <a:spcPct val="80000"/>
              </a:lnSpc>
              <a:buFont typeface="Wingdings 2" charset="0"/>
              <a:buNone/>
            </a:pPr>
            <a:r>
              <a:rPr lang="en-US" sz="2400" dirty="0">
                <a:latin typeface="Book Antiqua" charset="0"/>
              </a:rPr>
              <a:t>Troubling off-period </a:t>
            </a:r>
            <a:r>
              <a:rPr lang="en-US" sz="2400" dirty="0" err="1">
                <a:latin typeface="Book Antiqua" charset="0"/>
              </a:rPr>
              <a:t>dyskinesias</a:t>
            </a:r>
            <a:r>
              <a:rPr lang="en-US" sz="2400" dirty="0">
                <a:latin typeface="Book Antiqua" charset="0"/>
              </a:rPr>
              <a:t> were observed</a:t>
            </a:r>
          </a:p>
          <a:p>
            <a:pPr eaLnBrk="1" hangingPunct="1">
              <a:lnSpc>
                <a:spcPct val="80000"/>
              </a:lnSpc>
              <a:buFont typeface="Wingdings 2" charset="0"/>
              <a:buNone/>
            </a:pPr>
            <a:r>
              <a:rPr lang="en-US" sz="2400" dirty="0">
                <a:latin typeface="Book Antiqua" charset="0"/>
              </a:rPr>
              <a:t>   in 15% of the patients receiving neural   transplantation.</a:t>
            </a:r>
          </a:p>
          <a:p>
            <a:pPr eaLnBrk="1" hangingPunct="1">
              <a:lnSpc>
                <a:spcPct val="80000"/>
              </a:lnSpc>
              <a:buFont typeface="Wingdings 2" charset="0"/>
              <a:buNone/>
            </a:pPr>
            <a:r>
              <a:rPr lang="en-US" sz="1200" dirty="0">
                <a:solidFill>
                  <a:srgbClr val="FFFF00"/>
                </a:solidFill>
                <a:latin typeface="Book Antiqua" charset="0"/>
              </a:rPr>
              <a:t>       </a:t>
            </a:r>
          </a:p>
          <a:p>
            <a:pPr eaLnBrk="1" hangingPunct="1">
              <a:lnSpc>
                <a:spcPct val="80000"/>
              </a:lnSpc>
              <a:buFont typeface="Wingdings 2" charset="0"/>
              <a:buNone/>
            </a:pPr>
            <a:r>
              <a:rPr lang="en-US" sz="1200" dirty="0">
                <a:solidFill>
                  <a:srgbClr val="FF0000"/>
                </a:solidFill>
                <a:latin typeface="Book Antiqua" charset="0"/>
              </a:rPr>
              <a:t>         Freed CR, Greene PE, Breeze RE, et al. Transplantation of embryonic dopamine neurons for severe  Parkinson</a:t>
            </a:r>
            <a:r>
              <a:rPr lang="ja-JP" altLang="en-US" sz="1200" dirty="0">
                <a:solidFill>
                  <a:srgbClr val="FF0000"/>
                </a:solidFill>
                <a:latin typeface="Book Antiqua" charset="0"/>
              </a:rPr>
              <a:t>’</a:t>
            </a:r>
            <a:r>
              <a:rPr lang="en-US" sz="1200" dirty="0">
                <a:solidFill>
                  <a:srgbClr val="FF0000"/>
                </a:solidFill>
                <a:latin typeface="Book Antiqua" charset="0"/>
              </a:rPr>
              <a:t>s disease. N </a:t>
            </a:r>
            <a:r>
              <a:rPr lang="en-US" sz="1200" dirty="0" err="1">
                <a:solidFill>
                  <a:srgbClr val="FF0000"/>
                </a:solidFill>
                <a:latin typeface="Book Antiqua" charset="0"/>
              </a:rPr>
              <a:t>Engl</a:t>
            </a:r>
            <a:r>
              <a:rPr lang="en-US" sz="1200" dirty="0">
                <a:solidFill>
                  <a:srgbClr val="FF0000"/>
                </a:solidFill>
                <a:latin typeface="Book Antiqua" charset="0"/>
              </a:rPr>
              <a:t> J Med 2001;344:710–9.</a:t>
            </a:r>
          </a:p>
          <a:p>
            <a:pPr eaLnBrk="1" hangingPunct="1">
              <a:lnSpc>
                <a:spcPct val="80000"/>
              </a:lnSpc>
              <a:buFont typeface="Wingdings 2" charset="0"/>
              <a:buNone/>
            </a:pPr>
            <a:endParaRPr lang="en-US" sz="2400" dirty="0">
              <a:latin typeface="Book Antiqua" charset="0"/>
            </a:endParaRPr>
          </a:p>
          <a:p>
            <a:pPr eaLnBrk="1" hangingPunct="1">
              <a:lnSpc>
                <a:spcPct val="80000"/>
              </a:lnSpc>
              <a:buFont typeface="Wingdings 2" charset="0"/>
              <a:buNone/>
            </a:pPr>
            <a:endParaRPr lang="en-US" sz="2400" dirty="0">
              <a:latin typeface="Book Antiqua" charset="0"/>
            </a:endParaRPr>
          </a:p>
          <a:p>
            <a:pPr eaLnBrk="1" hangingPunct="1">
              <a:lnSpc>
                <a:spcPct val="80000"/>
              </a:lnSpc>
              <a:buFont typeface="Wingdings 2" charset="0"/>
              <a:buNone/>
            </a:pPr>
            <a:endParaRPr lang="en-US" sz="2400" dirty="0">
              <a:latin typeface="Book Antiqua" charset="0"/>
            </a:endParaRPr>
          </a:p>
          <a:p>
            <a:pPr eaLnBrk="1" hangingPunct="1">
              <a:lnSpc>
                <a:spcPct val="80000"/>
              </a:lnSpc>
              <a:buFont typeface="Wingdings 2" charset="0"/>
              <a:buNone/>
            </a:pPr>
            <a:endParaRPr lang="en-US" sz="2400" dirty="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3" name="Content Placeholder 2"/>
          <p:cNvSpPr>
            <a:spLocks noGrp="1"/>
          </p:cNvSpPr>
          <p:nvPr>
            <p:ph idx="1"/>
          </p:nvPr>
        </p:nvSpPr>
        <p:spPr/>
        <p:txBody>
          <a:bodyPr>
            <a:normAutofit/>
          </a:bodyPr>
          <a:lstStyle/>
          <a:p>
            <a:pPr eaLnBrk="1" hangingPunct="1">
              <a:lnSpc>
                <a:spcPct val="90000"/>
              </a:lnSpc>
              <a:buFont typeface="Wingdings 2" charset="0"/>
              <a:buNone/>
            </a:pPr>
            <a:r>
              <a:rPr lang="en-US" sz="2600" dirty="0" err="1">
                <a:solidFill>
                  <a:srgbClr val="FF0000"/>
                </a:solidFill>
                <a:latin typeface="Book Antiqua" charset="0"/>
              </a:rPr>
              <a:t>Olanow</a:t>
            </a:r>
            <a:r>
              <a:rPr lang="en-US" sz="2600" dirty="0">
                <a:solidFill>
                  <a:srgbClr val="FF0000"/>
                </a:solidFill>
                <a:latin typeface="Book Antiqua" charset="0"/>
              </a:rPr>
              <a:t> et al.</a:t>
            </a:r>
          </a:p>
          <a:p>
            <a:pPr eaLnBrk="1" hangingPunct="1">
              <a:lnSpc>
                <a:spcPct val="90000"/>
              </a:lnSpc>
            </a:pPr>
            <a:r>
              <a:rPr lang="en-US" sz="2600" dirty="0">
                <a:latin typeface="Book Antiqua" charset="0"/>
              </a:rPr>
              <a:t>34 patients</a:t>
            </a:r>
          </a:p>
          <a:p>
            <a:pPr eaLnBrk="1" hangingPunct="1">
              <a:lnSpc>
                <a:spcPct val="90000"/>
              </a:lnSpc>
            </a:pPr>
            <a:r>
              <a:rPr lang="en-US" sz="2600" dirty="0">
                <a:latin typeface="Book Antiqua" charset="0"/>
              </a:rPr>
              <a:t>Striatal </a:t>
            </a:r>
            <a:r>
              <a:rPr lang="en-US" sz="2600" dirty="0" err="1">
                <a:latin typeface="Book Antiqua" charset="0"/>
              </a:rPr>
              <a:t>fluorodopa</a:t>
            </a:r>
            <a:r>
              <a:rPr lang="en-US" sz="2600" dirty="0">
                <a:latin typeface="Book Antiqua" charset="0"/>
              </a:rPr>
              <a:t> uptake was significantly increased</a:t>
            </a:r>
          </a:p>
          <a:p>
            <a:pPr eaLnBrk="1" hangingPunct="1">
              <a:lnSpc>
                <a:spcPct val="90000"/>
              </a:lnSpc>
            </a:pPr>
            <a:r>
              <a:rPr lang="en-US" sz="2600" dirty="0">
                <a:latin typeface="Book Antiqua" charset="0"/>
              </a:rPr>
              <a:t>There was no significant  improvement in the motor component</a:t>
            </a:r>
          </a:p>
          <a:p>
            <a:pPr eaLnBrk="1" hangingPunct="1">
              <a:lnSpc>
                <a:spcPct val="90000"/>
              </a:lnSpc>
            </a:pPr>
            <a:r>
              <a:rPr lang="en-US" sz="2600" dirty="0">
                <a:latin typeface="Book Antiqua" charset="0"/>
              </a:rPr>
              <a:t>Off-medication </a:t>
            </a:r>
            <a:r>
              <a:rPr lang="en-US" sz="2600" dirty="0" err="1">
                <a:latin typeface="Book Antiqua" charset="0"/>
              </a:rPr>
              <a:t>dyskinesias</a:t>
            </a:r>
            <a:r>
              <a:rPr lang="en-US" sz="2600" dirty="0">
                <a:latin typeface="Book Antiqua" charset="0"/>
              </a:rPr>
              <a:t> were observed in as many as 56% of the patients who received transplants.</a:t>
            </a:r>
          </a:p>
          <a:p>
            <a:pPr eaLnBrk="1" hangingPunct="1">
              <a:lnSpc>
                <a:spcPct val="90000"/>
              </a:lnSpc>
              <a:buFont typeface="Wingdings 2" charset="0"/>
              <a:buNone/>
            </a:pPr>
            <a:r>
              <a:rPr lang="en-US" sz="2600" dirty="0">
                <a:latin typeface="Book Antiqua" charset="0"/>
              </a:rPr>
              <a:t>  </a:t>
            </a:r>
          </a:p>
          <a:p>
            <a:pPr eaLnBrk="1" hangingPunct="1">
              <a:lnSpc>
                <a:spcPct val="90000"/>
              </a:lnSpc>
              <a:buFont typeface="Wingdings 2" charset="0"/>
              <a:buNone/>
            </a:pPr>
            <a:r>
              <a:rPr lang="en-US" sz="1300" dirty="0">
                <a:solidFill>
                  <a:srgbClr val="FF0000"/>
                </a:solidFill>
                <a:latin typeface="Book Antiqua" charset="0"/>
              </a:rPr>
              <a:t>           </a:t>
            </a:r>
            <a:r>
              <a:rPr lang="en-US" sz="1300" dirty="0" err="1">
                <a:solidFill>
                  <a:srgbClr val="FF0000"/>
                </a:solidFill>
                <a:latin typeface="Book Antiqua" charset="0"/>
              </a:rPr>
              <a:t>Olanow</a:t>
            </a:r>
            <a:r>
              <a:rPr lang="en-US" sz="1300" dirty="0">
                <a:solidFill>
                  <a:srgbClr val="FF0000"/>
                </a:solidFill>
                <a:latin typeface="Book Antiqua" charset="0"/>
              </a:rPr>
              <a:t> CW, Goetz CG, </a:t>
            </a:r>
            <a:r>
              <a:rPr lang="en-US" sz="1300" dirty="0" err="1">
                <a:solidFill>
                  <a:srgbClr val="FF0000"/>
                </a:solidFill>
                <a:latin typeface="Book Antiqua" charset="0"/>
              </a:rPr>
              <a:t>Kordower</a:t>
            </a:r>
            <a:r>
              <a:rPr lang="en-US" sz="1300" dirty="0">
                <a:solidFill>
                  <a:srgbClr val="FF0000"/>
                </a:solidFill>
                <a:latin typeface="Book Antiqua" charset="0"/>
              </a:rPr>
              <a:t> JH, et al. A double- blind controlled trial of bilateral fetal </a:t>
            </a:r>
            <a:r>
              <a:rPr lang="en-US" sz="1300" dirty="0" err="1">
                <a:solidFill>
                  <a:srgbClr val="FF0000"/>
                </a:solidFill>
                <a:latin typeface="Book Antiqua" charset="0"/>
              </a:rPr>
              <a:t>nigral</a:t>
            </a:r>
            <a:r>
              <a:rPr lang="en-US" sz="1300" dirty="0">
                <a:solidFill>
                  <a:srgbClr val="FF0000"/>
                </a:solidFill>
                <a:latin typeface="Book Antiqua" charset="0"/>
              </a:rPr>
              <a:t> transplantation in Parkinson</a:t>
            </a:r>
            <a:r>
              <a:rPr lang="ja-JP" altLang="en-US" sz="1300" dirty="0">
                <a:solidFill>
                  <a:srgbClr val="FF0000"/>
                </a:solidFill>
                <a:latin typeface="Book Antiqua" charset="0"/>
              </a:rPr>
              <a:t>’</a:t>
            </a:r>
            <a:r>
              <a:rPr lang="en-US" sz="1300" dirty="0">
                <a:solidFill>
                  <a:srgbClr val="FF0000"/>
                </a:solidFill>
                <a:latin typeface="Book Antiqua" charset="0"/>
              </a:rPr>
              <a:t>s disease. Ann </a:t>
            </a:r>
            <a:r>
              <a:rPr lang="en-US" sz="1300" dirty="0" err="1">
                <a:solidFill>
                  <a:srgbClr val="FF0000"/>
                </a:solidFill>
                <a:latin typeface="Book Antiqua" charset="0"/>
              </a:rPr>
              <a:t>Neurol</a:t>
            </a:r>
            <a:r>
              <a:rPr lang="en-US" sz="1300" dirty="0">
                <a:solidFill>
                  <a:srgbClr val="FF0000"/>
                </a:solidFill>
                <a:latin typeface="Book Antiqua" charset="0"/>
              </a:rPr>
              <a:t> 2003;54:403–14.</a:t>
            </a:r>
          </a:p>
          <a:p>
            <a:pPr eaLnBrk="1" hangingPunct="1">
              <a:lnSpc>
                <a:spcPct val="90000"/>
              </a:lnSpc>
              <a:buFont typeface="Wingdings 2" charset="0"/>
              <a:buNone/>
            </a:pPr>
            <a:endParaRPr lang="en-US" sz="2600" dirty="0">
              <a:latin typeface="Book Antiqua" charset="0"/>
            </a:endParaRPr>
          </a:p>
          <a:p>
            <a:pPr eaLnBrk="1" hangingPunct="1">
              <a:lnSpc>
                <a:spcPct val="90000"/>
              </a:lnSpc>
            </a:pPr>
            <a:endParaRPr lang="en-US" sz="2600" dirty="0">
              <a:latin typeface="Book Antiqua" charset="0"/>
            </a:endParaRPr>
          </a:p>
          <a:p>
            <a:pPr eaLnBrk="1" hangingPunct="1">
              <a:lnSpc>
                <a:spcPct val="90000"/>
              </a:lnSpc>
              <a:buFont typeface="Wingdings 2" charset="0"/>
              <a:buNone/>
            </a:pPr>
            <a:endParaRPr lang="en-US" sz="2600" dirty="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Generating dopaminergic neurons from stem cells</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fontScale="92500" lnSpcReduction="10000"/>
          </a:bodyPr>
          <a:lstStyle/>
          <a:p>
            <a:pPr marL="548640" indent="-411480" eaLnBrk="1" fontAlgn="auto" hangingPunct="1">
              <a:spcAft>
                <a:spcPts val="0"/>
              </a:spcAft>
              <a:buClr>
                <a:schemeClr val="tx1">
                  <a:shade val="95000"/>
                </a:schemeClr>
              </a:buClr>
              <a:buFont typeface="Wingdings 2"/>
              <a:buNone/>
              <a:defRPr/>
            </a:pPr>
            <a:r>
              <a:rPr lang="en-US" dirty="0" smtClean="0">
                <a:ea typeface="+mn-ea"/>
              </a:rPr>
              <a:t>Requirements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94360" indent="-457200" eaLnBrk="1" fontAlgn="auto" hangingPunct="1">
              <a:spcAft>
                <a:spcPts val="0"/>
              </a:spcAft>
              <a:buClr>
                <a:schemeClr val="tx1">
                  <a:shade val="95000"/>
                </a:schemeClr>
              </a:buClr>
              <a:buFont typeface="Wingdings 2"/>
              <a:buAutoNum type="arabicPeriod"/>
              <a:defRPr/>
            </a:pPr>
            <a:r>
              <a:rPr lang="en-US" sz="2400" dirty="0" smtClean="0">
                <a:ea typeface="+mn-ea"/>
              </a:rPr>
              <a:t>Reliably survive in a high percentage</a:t>
            </a:r>
          </a:p>
          <a:p>
            <a:pPr marL="594360" indent="-45720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2. Secrete a standardized amount of dopamine</a:t>
            </a:r>
          </a:p>
          <a:p>
            <a:pPr marL="548640" indent="-411480" eaLnBrk="1" fontAlgn="auto" hangingPunct="1">
              <a:spcAft>
                <a:spcPts val="0"/>
              </a:spcAft>
              <a:buClr>
                <a:schemeClr val="tx1">
                  <a:shade val="95000"/>
                </a:schemeClr>
              </a:buClr>
              <a:buFont typeface="Wingdings 2"/>
              <a:buNone/>
              <a:defRPr/>
            </a:pPr>
            <a:r>
              <a:rPr lang="en-US" sz="2400" dirty="0" smtClean="0">
                <a:ea typeface="+mn-ea"/>
              </a:rPr>
              <a:t>   for consistent efficacy</a:t>
            </a:r>
          </a:p>
          <a:p>
            <a:pPr marL="548640" indent="-41148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3. Avoid rejection or induction of an inflammatory response</a:t>
            </a:r>
          </a:p>
          <a:p>
            <a:pPr marL="548640" indent="-411480" eaLnBrk="1" fontAlgn="auto" hangingPunct="1">
              <a:spcAft>
                <a:spcPts val="0"/>
              </a:spcAft>
              <a:buClr>
                <a:schemeClr val="tx1">
                  <a:shade val="95000"/>
                </a:schemeClr>
              </a:buClr>
              <a:buFont typeface="Wingdings 2"/>
              <a:buNone/>
              <a:defRPr/>
            </a:pPr>
            <a:endParaRPr lang="en-US" sz="2400" dirty="0" smtClean="0">
              <a:ea typeface="+mn-ea"/>
            </a:endParaRPr>
          </a:p>
          <a:p>
            <a:pPr marL="548640" indent="-411480" eaLnBrk="1" fontAlgn="auto" hangingPunct="1">
              <a:spcAft>
                <a:spcPts val="0"/>
              </a:spcAft>
              <a:buClr>
                <a:schemeClr val="tx1">
                  <a:shade val="95000"/>
                </a:schemeClr>
              </a:buClr>
              <a:buFont typeface="Wingdings 2"/>
              <a:buNone/>
              <a:defRPr/>
            </a:pPr>
            <a:r>
              <a:rPr lang="en-US" sz="2400" dirty="0" smtClean="0">
                <a:ea typeface="+mn-ea"/>
              </a:rPr>
              <a:t>4. Appropriately connect with the target cells in</a:t>
            </a:r>
          </a:p>
          <a:p>
            <a:pPr marL="548640" indent="-411480" eaLnBrk="1" fontAlgn="auto" hangingPunct="1">
              <a:spcAft>
                <a:spcPts val="0"/>
              </a:spcAft>
              <a:buClr>
                <a:schemeClr val="tx1">
                  <a:shade val="95000"/>
                </a:schemeClr>
              </a:buClr>
              <a:buFont typeface="Wingdings 2"/>
              <a:buNone/>
              <a:defRPr/>
            </a:pPr>
            <a:r>
              <a:rPr lang="en-US" sz="2400" dirty="0" smtClean="0">
                <a:ea typeface="+mn-ea"/>
              </a:rPr>
              <a:t>    the striatum</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65539" name="Content Placeholder 2"/>
          <p:cNvSpPr>
            <a:spLocks noGrp="1"/>
          </p:cNvSpPr>
          <p:nvPr>
            <p:ph idx="1"/>
          </p:nvPr>
        </p:nvSpPr>
        <p:spPr/>
        <p:txBody>
          <a:bodyPr/>
          <a:lstStyle/>
          <a:p>
            <a:pPr eaLnBrk="1" hangingPunct="1"/>
            <a:r>
              <a:rPr lang="en-US">
                <a:latin typeface="Book Antiqua" charset="0"/>
              </a:rPr>
              <a:t>Most experience so far has supported the notion that only ES cells and fetal brain neural stem cells (NSCs) are reliable sources for dopaminergic neurons</a:t>
            </a:r>
          </a:p>
          <a:p>
            <a:pPr eaLnBrk="1" hangingPunct="1">
              <a:buFont typeface="Wingdings 2" charset="0"/>
              <a:buNone/>
            </a:pPr>
            <a:endParaRPr lang="en-US">
              <a:latin typeface="Book Antiqua" charset="0"/>
            </a:endParaRPr>
          </a:p>
          <a:p>
            <a:pPr eaLnBrk="1" hangingPunct="1"/>
            <a:r>
              <a:rPr lang="en-US">
                <a:latin typeface="Book Antiqua" charset="0"/>
              </a:rPr>
              <a:t>Embryonic stem cells showing the more promising results than  NSC</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Embryonic Stem cells</a:t>
            </a:r>
            <a:endParaRPr lang="en-US" dirty="0">
              <a:ea typeface="+mj-ea"/>
            </a:endParaRPr>
          </a:p>
        </p:txBody>
      </p:sp>
      <p:sp>
        <p:nvSpPr>
          <p:cNvPr id="19459" name="Content Placeholder 2"/>
          <p:cNvSpPr>
            <a:spLocks noGrp="1"/>
          </p:cNvSpPr>
          <p:nvPr>
            <p:ph idx="1"/>
          </p:nvPr>
        </p:nvSpPr>
        <p:spPr>
          <a:xfrm>
            <a:off x="533400" y="2152650"/>
            <a:ext cx="8458200" cy="4552950"/>
          </a:xfrm>
        </p:spPr>
        <p:txBody>
          <a:bodyPr/>
          <a:lstStyle/>
          <a:p>
            <a:pPr eaLnBrk="1" hangingPunct="1"/>
            <a:r>
              <a:rPr lang="en-US">
                <a:latin typeface="Book Antiqua" charset="0"/>
              </a:rPr>
              <a:t>Cells derived from the inner cell mass</a:t>
            </a:r>
          </a:p>
          <a:p>
            <a:pPr eaLnBrk="1" hangingPunct="1"/>
            <a:r>
              <a:rPr lang="en-US">
                <a:latin typeface="Book Antiqua" charset="0"/>
              </a:rPr>
              <a:t>Can be propagated indefinitely in culture</a:t>
            </a:r>
          </a:p>
          <a:p>
            <a:pPr eaLnBrk="1" hangingPunct="1"/>
            <a:r>
              <a:rPr lang="en-US">
                <a:latin typeface="Book Antiqua" charset="0"/>
              </a:rPr>
              <a:t>Characteristic set of markers</a:t>
            </a:r>
          </a:p>
          <a:p>
            <a:pPr eaLnBrk="1" hangingPunct="1"/>
            <a:r>
              <a:rPr lang="en-US">
                <a:latin typeface="Book Antiqua" charset="0"/>
              </a:rPr>
              <a:t>Lack of contact inhibition</a:t>
            </a:r>
          </a:p>
          <a:p>
            <a:pPr eaLnBrk="1" hangingPunct="1"/>
            <a:r>
              <a:rPr lang="en-US">
                <a:latin typeface="Book Antiqua" charset="0"/>
              </a:rPr>
              <a:t>Atypical cell cycle regulation</a:t>
            </a:r>
          </a:p>
          <a:p>
            <a:pPr eaLnBrk="1" hangingPunct="1"/>
            <a:r>
              <a:rPr lang="en-US">
                <a:latin typeface="Book Antiqua" charset="0"/>
              </a:rPr>
              <a:t>Form teratocarcinomas in nude mice </a:t>
            </a:r>
          </a:p>
          <a:p>
            <a:pPr eaLnBrk="1" hangingPunct="1"/>
            <a:r>
              <a:rPr lang="en-US">
                <a:latin typeface="Book Antiqua" charset="0"/>
              </a:rPr>
              <a:t>Ability to differentiate</a:t>
            </a:r>
          </a:p>
        </p:txBody>
      </p:sp>
    </p:spTree>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
            </a:r>
            <a:br>
              <a:rPr lang="en-US" dirty="0" smtClean="0">
                <a:ea typeface="+mj-ea"/>
              </a:rPr>
            </a:br>
            <a:r>
              <a:rPr lang="en-US" dirty="0" smtClean="0">
                <a:ea typeface="+mj-ea"/>
              </a:rPr>
              <a:t> The choice of location for stem cell transplantation?</a:t>
            </a:r>
            <a:br>
              <a:rPr lang="en-US" dirty="0" smtClean="0">
                <a:ea typeface="+mj-ea"/>
              </a:rPr>
            </a:br>
            <a:endParaRPr lang="en-US" dirty="0">
              <a:ea typeface="+mj-ea"/>
            </a:endParaRPr>
          </a:p>
        </p:txBody>
      </p:sp>
      <p:sp>
        <p:nvSpPr>
          <p:cNvPr id="66563" name="Content Placeholder 2"/>
          <p:cNvSpPr>
            <a:spLocks noGrp="1"/>
          </p:cNvSpPr>
          <p:nvPr>
            <p:ph idx="1"/>
          </p:nvPr>
        </p:nvSpPr>
        <p:spPr>
          <a:xfrm>
            <a:off x="457200" y="1752600"/>
            <a:ext cx="8229600" cy="4708525"/>
          </a:xfrm>
        </p:spPr>
        <p:txBody>
          <a:bodyPr/>
          <a:lstStyle/>
          <a:p>
            <a:pPr eaLnBrk="1" hangingPunct="1"/>
            <a:r>
              <a:rPr lang="en-US">
                <a:latin typeface="Book Antiqua" charset="0"/>
              </a:rPr>
              <a:t>In every animal experiment, it has become the standard to transplant cells into the striatum</a:t>
            </a:r>
          </a:p>
          <a:p>
            <a:pPr eaLnBrk="1" hangingPunct="1">
              <a:buFont typeface="Wingdings 2" charset="0"/>
              <a:buNone/>
            </a:pPr>
            <a:endParaRPr lang="en-US">
              <a:latin typeface="Book Antiqua" charset="0"/>
            </a:endParaRPr>
          </a:p>
          <a:p>
            <a:pPr eaLnBrk="1" hangingPunct="1"/>
            <a:r>
              <a:rPr lang="en-US">
                <a:latin typeface="Book Antiqua" charset="0"/>
              </a:rPr>
              <a:t>It is important in the long run to transplant dopaminergic cells into the SN.</a:t>
            </a: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Stem cells as delivery tools</a:t>
            </a:r>
            <a:br>
              <a:rPr lang="en-US" dirty="0" smtClean="0">
                <a:ea typeface="+mj-ea"/>
              </a:rPr>
            </a:br>
            <a:endParaRPr lang="en-US" dirty="0">
              <a:ea typeface="+mj-ea"/>
            </a:endParaRPr>
          </a:p>
        </p:txBody>
      </p:sp>
      <p:sp>
        <p:nvSpPr>
          <p:cNvPr id="67587" name="Content Placeholder 2"/>
          <p:cNvSpPr>
            <a:spLocks noGrp="1"/>
          </p:cNvSpPr>
          <p:nvPr>
            <p:ph idx="1"/>
          </p:nvPr>
        </p:nvSpPr>
        <p:spPr/>
        <p:txBody>
          <a:bodyPr>
            <a:normAutofit lnSpcReduction="10000"/>
          </a:bodyPr>
          <a:lstStyle/>
          <a:p>
            <a:pPr eaLnBrk="1" hangingPunct="1"/>
            <a:r>
              <a:rPr lang="en-US">
                <a:latin typeface="Book Antiqua" charset="0"/>
              </a:rPr>
              <a:t>May serve as vehicles to deliver a wide variety of proteins to specific areas in the brain in an attempt to repair defective neurons rather than replacing them</a:t>
            </a:r>
          </a:p>
          <a:p>
            <a:pPr eaLnBrk="1" hangingPunct="1">
              <a:buFont typeface="Wingdings 2" charset="0"/>
              <a:buNone/>
            </a:pPr>
            <a:endParaRPr lang="en-US">
              <a:latin typeface="Book Antiqua" charset="0"/>
            </a:endParaRPr>
          </a:p>
          <a:p>
            <a:pPr eaLnBrk="1" hangingPunct="1"/>
            <a:r>
              <a:rPr lang="en-US">
                <a:latin typeface="Book Antiqua" charset="0"/>
              </a:rPr>
              <a:t>These include trophic factors, enzymes of the dopamine synthesis pathway, or proteins that are defective in the genetic causes of PD</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Future Directions, Toward Clinical Applications</a:t>
            </a:r>
            <a:br>
              <a:rPr lang="en-US" dirty="0" smtClean="0">
                <a:ea typeface="+mj-ea"/>
              </a:rPr>
            </a:br>
            <a:endParaRPr lang="en-US" dirty="0">
              <a:ea typeface="+mj-ea"/>
            </a:endParaRPr>
          </a:p>
        </p:txBody>
      </p:sp>
      <p:sp>
        <p:nvSpPr>
          <p:cNvPr id="68611" name="Content Placeholder 2"/>
          <p:cNvSpPr>
            <a:spLocks noGrp="1"/>
          </p:cNvSpPr>
          <p:nvPr>
            <p:ph idx="1"/>
          </p:nvPr>
        </p:nvSpPr>
        <p:spPr/>
        <p:txBody>
          <a:bodyPr/>
          <a:lstStyle/>
          <a:p>
            <a:pPr eaLnBrk="1" hangingPunct="1"/>
            <a:r>
              <a:rPr lang="en-US">
                <a:latin typeface="Book Antiqua" charset="0"/>
              </a:rPr>
              <a:t>Clinical trials have provided proof of Principle that transplantation of fetal DA neurons can Improve patients</a:t>
            </a:r>
            <a:r>
              <a:rPr lang="ja-JP" altLang="en-US">
                <a:latin typeface="Book Antiqua" charset="0"/>
              </a:rPr>
              <a:t>’</a:t>
            </a:r>
            <a:r>
              <a:rPr lang="en-US">
                <a:latin typeface="Book Antiqua" charset="0"/>
              </a:rPr>
              <a:t> neurological symptoms</a:t>
            </a:r>
          </a:p>
          <a:p>
            <a:pPr eaLnBrk="1" hangingPunct="1">
              <a:buFont typeface="Wingdings 2" charset="0"/>
              <a:buNone/>
            </a:pPr>
            <a:endParaRPr lang="en-US">
              <a:latin typeface="Book Antiqua" charset="0"/>
            </a:endParaRPr>
          </a:p>
          <a:p>
            <a:pPr eaLnBrk="1" hangingPunct="1"/>
            <a:r>
              <a:rPr lang="en-US">
                <a:latin typeface="Book Antiqua" charset="0"/>
              </a:rPr>
              <a:t>2  </a:t>
            </a:r>
            <a:r>
              <a:rPr lang="ja-JP" altLang="en-US">
                <a:latin typeface="Book Antiqua" charset="0"/>
              </a:rPr>
              <a:t>“</a:t>
            </a:r>
            <a:r>
              <a:rPr lang="en-US">
                <a:latin typeface="Book Antiqua" charset="0"/>
              </a:rPr>
              <a:t>double-blind</a:t>
            </a:r>
            <a:r>
              <a:rPr lang="ja-JP" altLang="en-US">
                <a:latin typeface="Book Antiqua" charset="0"/>
              </a:rPr>
              <a:t>”</a:t>
            </a:r>
            <a:r>
              <a:rPr lang="en-US">
                <a:latin typeface="Book Antiqua" charset="0"/>
              </a:rPr>
              <a:t> clinical trials have shown benefits in subgroups of patients.</a:t>
            </a:r>
          </a:p>
          <a:p>
            <a:pPr eaLnBrk="1" hangingPunct="1">
              <a:buFont typeface="Wingdings 2" charset="0"/>
              <a:buNone/>
            </a:pPr>
            <a:endParaRPr lang="en-US">
              <a:latin typeface="Book Antiqua" charset="0"/>
            </a:endParaRPr>
          </a:p>
          <a:p>
            <a:pPr eaLnBrk="1" hangingPunct="1">
              <a:buFont typeface="Wingdings 2" charset="0"/>
              <a:buNone/>
            </a:pPr>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eaLnBrk="1" hangingPunct="1"/>
            <a:r>
              <a:rPr lang="en-US" sz="2600" b="1">
                <a:latin typeface="Book Antiqua" charset="0"/>
              </a:rPr>
              <a:t>Long-term Evaluation of Bilateral Fetal Nigral Transplantation in Parkinson Disease </a:t>
            </a:r>
            <a:r>
              <a:rPr lang="en-US" sz="2600">
                <a:latin typeface="Book Antiqua" charset="0"/>
              </a:rPr>
              <a:t>Robert A. Hauser, MD etal. </a:t>
            </a:r>
            <a:r>
              <a:rPr lang="en-US" sz="2600" i="1">
                <a:latin typeface="Book Antiqua" charset="0"/>
              </a:rPr>
              <a:t>Arch Neurol.</a:t>
            </a:r>
            <a:r>
              <a:rPr lang="en-US" sz="2600">
                <a:latin typeface="Book Antiqua" charset="0"/>
              </a:rPr>
              <a:t> 1999;56:179-187. </a:t>
            </a:r>
          </a:p>
          <a:p>
            <a:pPr eaLnBrk="1" hangingPunct="1">
              <a:buFont typeface="Wingdings 2" charset="0"/>
              <a:buNone/>
            </a:pPr>
            <a:r>
              <a:rPr lang="en-US" sz="2600">
                <a:latin typeface="Book Antiqua" charset="0"/>
              </a:rPr>
              <a:t>    </a:t>
            </a:r>
          </a:p>
          <a:p>
            <a:pPr eaLnBrk="1" hangingPunct="1">
              <a:buFont typeface="Wingdings 2" charset="0"/>
              <a:buNone/>
            </a:pPr>
            <a:r>
              <a:rPr lang="en-US" sz="2600">
                <a:latin typeface="Book Antiqua" charset="0"/>
              </a:rPr>
              <a:t> Six patients with advanced PD underwent</a:t>
            </a:r>
            <a:r>
              <a:rPr lang="en-US" sz="2600" baseline="30000">
                <a:latin typeface="Book Antiqua" charset="0"/>
              </a:rPr>
              <a:t> </a:t>
            </a:r>
            <a:r>
              <a:rPr lang="en-US" sz="2600">
                <a:latin typeface="Book Antiqua" charset="0"/>
              </a:rPr>
              <a:t>bilateral fetal nigral transplantation</a:t>
            </a:r>
          </a:p>
          <a:p>
            <a:pPr eaLnBrk="1" hangingPunct="1">
              <a:buFont typeface="Wingdings 2" charset="0"/>
              <a:buNone/>
            </a:pPr>
            <a:r>
              <a:rPr lang="en-US" sz="2600" b="1">
                <a:solidFill>
                  <a:srgbClr val="AF9738"/>
                </a:solidFill>
                <a:latin typeface="Book Antiqua" charset="0"/>
              </a:rPr>
              <a:t>Conclusions:</a:t>
            </a:r>
            <a:r>
              <a:rPr lang="en-US" sz="2600" b="1">
                <a:latin typeface="Book Antiqua" charset="0"/>
              </a:rPr>
              <a:t> </a:t>
            </a:r>
            <a:r>
              <a:rPr lang="en-US" sz="2600">
                <a:latin typeface="Book Antiqua" charset="0"/>
              </a:rPr>
              <a:t> Consistent long-term clinical benefit and</a:t>
            </a:r>
            <a:r>
              <a:rPr lang="en-US" sz="2600" baseline="30000">
                <a:latin typeface="Book Antiqua" charset="0"/>
              </a:rPr>
              <a:t> </a:t>
            </a:r>
            <a:r>
              <a:rPr lang="en-US" sz="2600">
                <a:latin typeface="Book Antiqua" charset="0"/>
              </a:rPr>
              <a:t>increased fluorodopa uptake on positron emission tomography.</a:t>
            </a:r>
            <a:r>
              <a:rPr lang="en-US" sz="2600" baseline="30000">
                <a:latin typeface="Book Antiqua" charset="0"/>
              </a:rPr>
              <a:t> </a:t>
            </a:r>
            <a:r>
              <a:rPr lang="en-US" sz="2600">
                <a:latin typeface="Book Antiqua" charset="0"/>
              </a:rPr>
              <a:t>Clinical improvement appears to be related to the survival and</a:t>
            </a:r>
            <a:r>
              <a:rPr lang="en-US" sz="2600" baseline="30000">
                <a:latin typeface="Book Antiqua" charset="0"/>
              </a:rPr>
              <a:t> </a:t>
            </a:r>
            <a:r>
              <a:rPr lang="en-US" sz="2600">
                <a:latin typeface="Book Antiqua" charset="0"/>
              </a:rPr>
              <a:t>function of transplanted fetal tissue</a:t>
            </a:r>
          </a:p>
          <a:p>
            <a:pPr eaLnBrk="1" hangingPunct="1"/>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Concerns </a:t>
            </a:r>
            <a:br>
              <a:rPr lang="en-US" dirty="0" smtClean="0">
                <a:ea typeface="+mj-ea"/>
              </a:rPr>
            </a:br>
            <a:endParaRPr lang="en-US" dirty="0">
              <a:ea typeface="+mj-ea"/>
            </a:endParaRPr>
          </a:p>
        </p:txBody>
      </p:sp>
      <p:sp>
        <p:nvSpPr>
          <p:cNvPr id="70659" name="Content Placeholder 2"/>
          <p:cNvSpPr>
            <a:spLocks noGrp="1"/>
          </p:cNvSpPr>
          <p:nvPr>
            <p:ph idx="1"/>
          </p:nvPr>
        </p:nvSpPr>
        <p:spPr/>
        <p:txBody>
          <a:bodyPr>
            <a:normAutofit lnSpcReduction="10000"/>
          </a:bodyPr>
          <a:lstStyle/>
          <a:p>
            <a:pPr eaLnBrk="1" hangingPunct="1"/>
            <a:r>
              <a:rPr lang="en-US">
                <a:latin typeface="Book Antiqua" charset="0"/>
              </a:rPr>
              <a:t>Cell survival</a:t>
            </a:r>
          </a:p>
          <a:p>
            <a:pPr eaLnBrk="1" hangingPunct="1"/>
            <a:r>
              <a:rPr lang="en-US">
                <a:latin typeface="Book Antiqua" charset="0"/>
              </a:rPr>
              <a:t>Loss of dopaminergic phenotype</a:t>
            </a:r>
          </a:p>
          <a:p>
            <a:pPr eaLnBrk="1" hangingPunct="1"/>
            <a:r>
              <a:rPr lang="en-US">
                <a:latin typeface="Book Antiqua" charset="0"/>
              </a:rPr>
              <a:t>Long term recovery prospects</a:t>
            </a:r>
          </a:p>
          <a:p>
            <a:pPr eaLnBrk="1" hangingPunct="1"/>
            <a:r>
              <a:rPr lang="en-US">
                <a:latin typeface="Book Antiqua" charset="0"/>
              </a:rPr>
              <a:t>Side effects like dyskinesias</a:t>
            </a:r>
          </a:p>
          <a:p>
            <a:pPr eaLnBrk="1" hangingPunct="1"/>
            <a:r>
              <a:rPr lang="en-US">
                <a:latin typeface="Book Antiqua" charset="0"/>
              </a:rPr>
              <a:t>Immunogenicity</a:t>
            </a:r>
          </a:p>
          <a:p>
            <a:pPr eaLnBrk="1" hangingPunct="1"/>
            <a:r>
              <a:rPr lang="en-US">
                <a:latin typeface="Book Antiqua" charset="0"/>
              </a:rPr>
              <a:t>Quality of the stem cells cross-species contamination,</a:t>
            </a:r>
          </a:p>
          <a:p>
            <a:pPr eaLnBrk="1" hangingPunct="1"/>
            <a:r>
              <a:rPr lang="en-US">
                <a:latin typeface="Book Antiqua" charset="0"/>
              </a:rPr>
              <a:t>Ethical issues</a:t>
            </a: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Cell therapy in Huntington disease</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fontScale="850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3 approaches to HD cell therapy includes</a:t>
            </a:r>
          </a:p>
          <a:p>
            <a:pPr marL="548640" indent="-411480" eaLnBrk="1" fontAlgn="auto" hangingPunct="1">
              <a:spcAft>
                <a:spcPts val="0"/>
              </a:spcAft>
              <a:buClr>
                <a:schemeClr val="tx1">
                  <a:shade val="95000"/>
                </a:schemeClr>
              </a:buClr>
              <a:buFont typeface="Wingdings 2"/>
              <a:buNone/>
              <a:defRPr/>
            </a:pPr>
            <a:r>
              <a:rPr lang="en-US" dirty="0" smtClean="0">
                <a:ea typeface="+mn-ea"/>
              </a:rPr>
              <a:t>    </a:t>
            </a:r>
          </a:p>
          <a:p>
            <a:pPr marL="548640" indent="-411480" eaLnBrk="1" fontAlgn="auto" hangingPunct="1">
              <a:spcAft>
                <a:spcPts val="0"/>
              </a:spcAft>
              <a:buClr>
                <a:schemeClr val="tx1">
                  <a:shade val="95000"/>
                </a:schemeClr>
              </a:buClr>
              <a:buFont typeface="Wingdings 2"/>
              <a:buNone/>
              <a:defRPr/>
            </a:pPr>
            <a:r>
              <a:rPr lang="en-US" dirty="0" smtClean="0">
                <a:ea typeface="+mn-ea"/>
              </a:rPr>
              <a:t>  1) The potential for self-repair through the manipulation of endogenous stem cells and/or neurogenesis.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r>
              <a:rPr lang="en-US" dirty="0" smtClean="0">
                <a:ea typeface="+mn-ea"/>
              </a:rPr>
              <a:t>  2) The use of fetal or stem cell transplantation as a cell replacement strategy.</a:t>
            </a:r>
          </a:p>
          <a:p>
            <a:pPr marL="548640" indent="-411480" eaLnBrk="1" fontAlgn="auto" hangingPunct="1">
              <a:spcAft>
                <a:spcPts val="0"/>
              </a:spcAft>
              <a:buClr>
                <a:schemeClr val="tx1">
                  <a:shade val="95000"/>
                </a:schemeClr>
              </a:buClr>
              <a:buFont typeface="Wingdings 2"/>
              <a:buNone/>
              <a:defRPr/>
            </a:pPr>
            <a:r>
              <a:rPr lang="en-US" dirty="0" smtClean="0">
                <a:ea typeface="+mn-ea"/>
              </a:rPr>
              <a:t> </a:t>
            </a:r>
          </a:p>
          <a:p>
            <a:pPr marL="548640" indent="-411480" eaLnBrk="1" fontAlgn="auto" hangingPunct="1">
              <a:spcAft>
                <a:spcPts val="0"/>
              </a:spcAft>
              <a:buClr>
                <a:schemeClr val="tx1">
                  <a:shade val="95000"/>
                </a:schemeClr>
              </a:buClr>
              <a:buFont typeface="Wingdings 2"/>
              <a:buNone/>
              <a:defRPr/>
            </a:pPr>
            <a:r>
              <a:rPr lang="en-US" dirty="0" smtClean="0">
                <a:ea typeface="+mn-ea"/>
              </a:rPr>
              <a:t>  3) The administration of neurotrophic factors to protect susceptible neuronal populations.</a:t>
            </a: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Title 1"/>
          <p:cNvSpPr>
            <a:spLocks noGrp="1"/>
          </p:cNvSpPr>
          <p:nvPr>
            <p:ph type="title"/>
          </p:nvPr>
        </p:nvSpPr>
        <p:spPr/>
        <p:txBody>
          <a:bodyPr/>
          <a:lstStyle/>
          <a:p>
            <a:endParaRPr lang="en-US">
              <a:latin typeface="Calibri" charset="0"/>
            </a:endParaRPr>
          </a:p>
        </p:txBody>
      </p:sp>
      <p:sp>
        <p:nvSpPr>
          <p:cNvPr id="72707" name="Content Placeholder 2"/>
          <p:cNvSpPr>
            <a:spLocks noGrp="1"/>
          </p:cNvSpPr>
          <p:nvPr>
            <p:ph idx="1"/>
          </p:nvPr>
        </p:nvSpPr>
        <p:spPr/>
        <p:txBody>
          <a:bodyPr/>
          <a:lstStyle/>
          <a:p>
            <a:endParaRPr lang="en-US">
              <a:latin typeface="Calibri" charset="0"/>
            </a:endParaRPr>
          </a:p>
        </p:txBody>
      </p:sp>
      <p:pic>
        <p:nvPicPr>
          <p:cNvPr id="7270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5800" y="228600"/>
            <a:ext cx="7924800" cy="6410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73731" name="Content Placeholder 2"/>
          <p:cNvSpPr>
            <a:spLocks noGrp="1"/>
          </p:cNvSpPr>
          <p:nvPr>
            <p:ph idx="1"/>
          </p:nvPr>
        </p:nvSpPr>
        <p:spPr/>
        <p:txBody>
          <a:bodyPr>
            <a:normAutofit lnSpcReduction="10000"/>
          </a:bodyPr>
          <a:lstStyle/>
          <a:p>
            <a:pPr eaLnBrk="1" hangingPunct="1"/>
            <a:r>
              <a:rPr lang="en-US">
                <a:latin typeface="Book Antiqua" charset="0"/>
              </a:rPr>
              <a:t>Transplantation of fetal-derived cells into degenerative striatal regions has proven safe and at least partially effective in patients with HD.</a:t>
            </a:r>
          </a:p>
          <a:p>
            <a:pPr eaLnBrk="1" hangingPunct="1">
              <a:buFont typeface="Wingdings 2" charset="0"/>
              <a:buNone/>
            </a:pPr>
            <a:endParaRPr lang="en-US">
              <a:latin typeface="Book Antiqua" charset="0"/>
            </a:endParaRPr>
          </a:p>
          <a:p>
            <a:pPr eaLnBrk="1" hangingPunct="1"/>
            <a:r>
              <a:rPr lang="en-US">
                <a:latin typeface="Book Antiqua" charset="0"/>
              </a:rPr>
              <a:t>The use of both stem cell– and growth factor–based therapies, although in its early stages, appears likely to contribute to future clinical strategies</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Other uses</a:t>
            </a:r>
            <a:endParaRPr lang="en-US" dirty="0">
              <a:ea typeface="+mj-ea"/>
            </a:endParaRPr>
          </a:p>
        </p:txBody>
      </p:sp>
      <p:sp>
        <p:nvSpPr>
          <p:cNvPr id="74755" name="Content Placeholder 2"/>
          <p:cNvSpPr>
            <a:spLocks noGrp="1"/>
          </p:cNvSpPr>
          <p:nvPr>
            <p:ph idx="1"/>
          </p:nvPr>
        </p:nvSpPr>
        <p:spPr/>
        <p:txBody>
          <a:bodyPr>
            <a:normAutofit lnSpcReduction="10000"/>
          </a:bodyPr>
          <a:lstStyle/>
          <a:p>
            <a:pPr eaLnBrk="1" hangingPunct="1"/>
            <a:r>
              <a:rPr lang="en-US">
                <a:latin typeface="Book Antiqua" charset="0"/>
              </a:rPr>
              <a:t>Amyotrophic lateral sclerosis</a:t>
            </a:r>
          </a:p>
          <a:p>
            <a:pPr eaLnBrk="1" hangingPunct="1"/>
            <a:r>
              <a:rPr lang="en-US">
                <a:latin typeface="Book Antiqua" charset="0"/>
              </a:rPr>
              <a:t>Lysosomal storage disorders</a:t>
            </a:r>
          </a:p>
          <a:p>
            <a:pPr eaLnBrk="1" hangingPunct="1"/>
            <a:r>
              <a:rPr lang="en-US" i="1">
                <a:latin typeface="Book Antiqua" charset="0"/>
              </a:rPr>
              <a:t>Retinal Degenerative Diseases </a:t>
            </a:r>
          </a:p>
          <a:p>
            <a:pPr eaLnBrk="1" hangingPunct="1">
              <a:buFont typeface="Wingdings 2" charset="0"/>
              <a:buNone/>
            </a:pPr>
            <a:r>
              <a:rPr lang="en-US" i="1">
                <a:latin typeface="Book Antiqua" charset="0"/>
              </a:rPr>
              <a:t>        </a:t>
            </a:r>
            <a:r>
              <a:rPr lang="en-US">
                <a:latin typeface="Book Antiqua" charset="0"/>
              </a:rPr>
              <a:t>vitreoretinal degeneration</a:t>
            </a:r>
          </a:p>
          <a:p>
            <a:pPr eaLnBrk="1" hangingPunct="1">
              <a:buFont typeface="Wingdings 2" charset="0"/>
              <a:buNone/>
            </a:pPr>
            <a:r>
              <a:rPr lang="en-US">
                <a:latin typeface="Book Antiqua" charset="0"/>
              </a:rPr>
              <a:t>        age-related macular degeneration,</a:t>
            </a:r>
          </a:p>
          <a:p>
            <a:pPr eaLnBrk="1" hangingPunct="1">
              <a:buFont typeface="Wingdings 2" charset="0"/>
              <a:buNone/>
            </a:pPr>
            <a:r>
              <a:rPr lang="en-US">
                <a:latin typeface="Book Antiqua" charset="0"/>
              </a:rPr>
              <a:t>        retinitis pigmentosa, </a:t>
            </a:r>
          </a:p>
          <a:p>
            <a:pPr eaLnBrk="1" hangingPunct="1">
              <a:buFont typeface="Wingdings 2" charset="0"/>
              <a:buNone/>
            </a:pPr>
            <a:r>
              <a:rPr lang="en-US">
                <a:latin typeface="Book Antiqua" charset="0"/>
              </a:rPr>
              <a:t>        numerous forms of retinopathy</a:t>
            </a:r>
          </a:p>
          <a:p>
            <a:pPr eaLnBrk="1" hangingPunct="1"/>
            <a:r>
              <a:rPr lang="en-US">
                <a:latin typeface="Book Antiqua" charset="0"/>
              </a:rPr>
              <a:t>Regeneration of the intervertebral disc</a:t>
            </a:r>
          </a:p>
          <a:p>
            <a:pPr eaLnBrk="1" hangingPunct="1">
              <a:buFont typeface="Wingdings 2" charset="0"/>
              <a:buNone/>
            </a:pPr>
            <a:endParaRPr lang="en-US">
              <a:latin typeface="Book Antiqua" charset="0"/>
            </a:endParaRPr>
          </a:p>
          <a:p>
            <a:pPr eaLnBrk="1" hangingPunct="1"/>
            <a:endParaRPr lang="en-US" i="1">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ea typeface="+mj-ea"/>
              </a:rPr>
              <a:t>Methods of stem cell implantation</a:t>
            </a:r>
            <a:endParaRPr lang="en-US" dirty="0">
              <a:ea typeface="+mj-ea"/>
            </a:endParaRPr>
          </a:p>
        </p:txBody>
      </p:sp>
      <p:sp>
        <p:nvSpPr>
          <p:cNvPr id="3" name="Content Placeholder 2"/>
          <p:cNvSpPr>
            <a:spLocks noGrp="1"/>
          </p:cNvSpPr>
          <p:nvPr>
            <p:ph idx="1"/>
          </p:nvPr>
        </p:nvSpPr>
        <p:spPr>
          <a:xfrm>
            <a:off x="0" y="1600200"/>
            <a:ext cx="8915400" cy="5486400"/>
          </a:xfrm>
        </p:spPr>
        <p:txBody>
          <a:bodyPr>
            <a:normAutofit fontScale="775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Stem Cell Implantation using Brain Stereotactic Surgery</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Direct injection to the injury site</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Subarachnoid  Stem Cell Implantation via Lumbar Puncture</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Intravenous transplantation</a:t>
            </a:r>
          </a:p>
          <a:p>
            <a:pPr marL="548640" indent="-411480" eaLnBrk="1" fontAlgn="auto" hangingPunct="1">
              <a:spcAft>
                <a:spcPts val="0"/>
              </a:spcAft>
              <a:buClr>
                <a:schemeClr val="tx1">
                  <a:shade val="95000"/>
                </a:schemeClr>
              </a:buClr>
              <a:buFont typeface="Wingdings 2"/>
              <a:buNone/>
              <a:defRPr/>
            </a:pPr>
            <a:r>
              <a:rPr lang="en-US" dirty="0" smtClean="0">
                <a:ea typeface="+mn-ea"/>
              </a:rPr>
              <a:t>     </a:t>
            </a:r>
            <a:r>
              <a:rPr lang="en-US" sz="2000" dirty="0" smtClean="0">
                <a:solidFill>
                  <a:srgbClr val="FFFF00"/>
                </a:solidFill>
                <a:ea typeface="+mn-ea"/>
              </a:rPr>
              <a:t>Hiroki </a:t>
            </a:r>
            <a:r>
              <a:rPr lang="en-US" sz="2000" dirty="0" err="1" smtClean="0">
                <a:solidFill>
                  <a:srgbClr val="FFFF00"/>
                </a:solidFill>
                <a:ea typeface="+mn-ea"/>
              </a:rPr>
              <a:t>Takeuch</a:t>
            </a:r>
            <a:r>
              <a:rPr lang="en-US" sz="2000" dirty="0" smtClean="0">
                <a:solidFill>
                  <a:srgbClr val="FFFF00"/>
                </a:solidFill>
                <a:ea typeface="+mn-ea"/>
              </a:rPr>
              <a:t> etal.</a:t>
            </a:r>
            <a:r>
              <a:rPr lang="fr-FR" sz="2000" dirty="0" smtClean="0">
                <a:solidFill>
                  <a:srgbClr val="FFFF00"/>
                </a:solidFill>
                <a:ea typeface="+mn-ea"/>
                <a:hlinkClick r:id="rId3"/>
              </a:rPr>
              <a:t> </a:t>
            </a:r>
            <a:r>
              <a:rPr lang="fr-FR" sz="2000" dirty="0" smtClean="0">
                <a:solidFill>
                  <a:srgbClr val="FFFF00"/>
                </a:solidFill>
                <a:ea typeface="+mn-ea"/>
              </a:rPr>
              <a:t>Neuroscience </a:t>
            </a:r>
            <a:r>
              <a:rPr lang="fr-FR" sz="2000" dirty="0" err="1" smtClean="0">
                <a:solidFill>
                  <a:srgbClr val="FFFF00"/>
                </a:solidFill>
                <a:ea typeface="+mn-ea"/>
              </a:rPr>
              <a:t>Letters</a:t>
            </a:r>
            <a:r>
              <a:rPr lang="fr-FR" sz="2000" dirty="0" smtClean="0">
                <a:solidFill>
                  <a:srgbClr val="FFFF00"/>
                </a:solidFill>
                <a:ea typeface="+mn-ea"/>
              </a:rPr>
              <a:t> ,Volume 426, Issue 2, 16 </a:t>
            </a:r>
            <a:r>
              <a:rPr lang="fr-FR" sz="2000" dirty="0" err="1" smtClean="0">
                <a:solidFill>
                  <a:srgbClr val="FFFF00"/>
                </a:solidFill>
                <a:ea typeface="+mn-ea"/>
              </a:rPr>
              <a:t>October</a:t>
            </a:r>
            <a:r>
              <a:rPr lang="fr-FR" sz="2000" dirty="0" smtClean="0">
                <a:solidFill>
                  <a:srgbClr val="FFFF00"/>
                </a:solidFill>
                <a:ea typeface="+mn-ea"/>
              </a:rPr>
              <a:t> 2007, Pages 69-74</a:t>
            </a:r>
          </a:p>
          <a:p>
            <a:pPr marL="548640" indent="-411480" eaLnBrk="1" fontAlgn="auto" hangingPunct="1">
              <a:spcAft>
                <a:spcPts val="0"/>
              </a:spcAft>
              <a:buClr>
                <a:schemeClr val="tx1">
                  <a:shade val="95000"/>
                </a:schemeClr>
              </a:buClr>
              <a:buFont typeface="Wingdings 2"/>
              <a:buNone/>
              <a:defRPr/>
            </a:pPr>
            <a:endParaRPr lang="en-US" dirty="0" smtClean="0">
              <a:solidFill>
                <a:srgbClr val="FFFF00"/>
              </a:solidFill>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Intra-nasal cell delivery </a:t>
            </a:r>
          </a:p>
          <a:p>
            <a:pPr marL="548640" indent="-411480" eaLnBrk="1" fontAlgn="auto" hangingPunct="1">
              <a:spcAft>
                <a:spcPts val="0"/>
              </a:spcAft>
              <a:buClr>
                <a:schemeClr val="tx1">
                  <a:shade val="95000"/>
                </a:schemeClr>
              </a:buClr>
              <a:buFont typeface="Wingdings 2"/>
              <a:buNone/>
              <a:defRPr/>
            </a:pPr>
            <a:r>
              <a:rPr lang="en-US" dirty="0" smtClean="0">
                <a:ea typeface="+mn-ea"/>
              </a:rPr>
              <a:t>    </a:t>
            </a:r>
            <a:r>
              <a:rPr lang="en-US" sz="1900" dirty="0" smtClean="0">
                <a:solidFill>
                  <a:srgbClr val="FFFF00"/>
                </a:solidFill>
                <a:ea typeface="+mn-ea"/>
              </a:rPr>
              <a:t>Danielyan,L.,etal.,Intranasaldeliveryofcellstothebrain.Eur.J.CellBiol.(2009),</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None/>
              <a:defRPr/>
            </a:pPr>
            <a:r>
              <a:rPr lang="en-US" dirty="0" smtClean="0">
                <a:ea typeface="+mn-ea"/>
              </a:rPr>
              <a:t> </a:t>
            </a: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Fetal Stem Cells</a:t>
            </a:r>
            <a:endParaRPr lang="en-US" dirty="0">
              <a:ea typeface="+mj-ea"/>
            </a:endParaRPr>
          </a:p>
        </p:txBody>
      </p:sp>
      <p:sp>
        <p:nvSpPr>
          <p:cNvPr id="20483" name="Content Placeholder 2"/>
          <p:cNvSpPr>
            <a:spLocks noGrp="1"/>
          </p:cNvSpPr>
          <p:nvPr>
            <p:ph idx="1"/>
          </p:nvPr>
        </p:nvSpPr>
        <p:spPr>
          <a:xfrm>
            <a:off x="457200" y="2209800"/>
            <a:ext cx="8229600" cy="4708525"/>
          </a:xfrm>
        </p:spPr>
        <p:txBody>
          <a:bodyPr/>
          <a:lstStyle/>
          <a:p>
            <a:pPr eaLnBrk="1" hangingPunct="1"/>
            <a:r>
              <a:rPr lang="en-US">
                <a:latin typeface="Book Antiqua" charset="0"/>
              </a:rPr>
              <a:t>The "building block" cells of blood, tissue and organs</a:t>
            </a:r>
          </a:p>
          <a:p>
            <a:pPr eaLnBrk="1" hangingPunct="1"/>
            <a:r>
              <a:rPr lang="en-US">
                <a:latin typeface="Book Antiqua" charset="0"/>
              </a:rPr>
              <a:t>Earliest cells found in the fetus, which then replicate efficiently and rapidly to create more blood, liver tissue, heart tissue</a:t>
            </a:r>
          </a:p>
          <a:p>
            <a:pPr eaLnBrk="1" hangingPunct="1"/>
            <a:r>
              <a:rPr lang="en-US">
                <a:latin typeface="Book Antiqua" charset="0"/>
              </a:rPr>
              <a:t>Umbilical cord blood is a rich source</a:t>
            </a:r>
          </a:p>
        </p:txBody>
      </p:sp>
    </p:spTree>
  </p:cSld>
  <p:clrMapOvr>
    <a:masterClrMapping/>
  </p:clrMapOvr>
  <p:timing>
    <p:tnLst>
      <p:par>
        <p:cTn xmlns:p14="http://schemas.microsoft.com/office/powerpoint/2010/mai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Problems with use of neural stem cells</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fontScale="850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Logistic and Ethical problems</a:t>
            </a:r>
          </a:p>
          <a:p>
            <a:pPr marL="548640" indent="-411480" eaLnBrk="1" fontAlgn="auto" hangingPunct="1">
              <a:spcAft>
                <a:spcPts val="0"/>
              </a:spcAft>
              <a:buClr>
                <a:schemeClr val="tx1">
                  <a:shade val="95000"/>
                </a:schemeClr>
              </a:buClr>
              <a:buFont typeface="Wingdings 2"/>
              <a:buNone/>
              <a:defRPr/>
            </a:pPr>
            <a:r>
              <a:rPr lang="en-US" dirty="0" smtClean="0">
                <a:ea typeface="+mn-ea"/>
              </a:rPr>
              <a:t> </a:t>
            </a:r>
          </a:p>
          <a:p>
            <a:pPr marL="548640" indent="-411480" eaLnBrk="1" fontAlgn="auto" hangingPunct="1">
              <a:spcAft>
                <a:spcPts val="0"/>
              </a:spcAft>
              <a:buClr>
                <a:schemeClr val="tx1">
                  <a:shade val="95000"/>
                </a:schemeClr>
              </a:buClr>
              <a:buFont typeface="Wingdings 2"/>
              <a:buChar char=""/>
              <a:defRPr/>
            </a:pPr>
            <a:r>
              <a:rPr lang="en-US" dirty="0" smtClean="0">
                <a:ea typeface="+mn-ea"/>
              </a:rPr>
              <a:t>The use of </a:t>
            </a:r>
            <a:r>
              <a:rPr lang="en-US" dirty="0" err="1" smtClean="0">
                <a:ea typeface="+mn-ea"/>
              </a:rPr>
              <a:t>allogeneic</a:t>
            </a:r>
            <a:r>
              <a:rPr lang="en-US" dirty="0" smtClean="0">
                <a:ea typeface="+mn-ea"/>
              </a:rPr>
              <a:t> cells would necessitate immunosuppressive therapy</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The potential </a:t>
            </a:r>
            <a:r>
              <a:rPr lang="en-US" dirty="0" err="1" smtClean="0">
                <a:ea typeface="+mn-ea"/>
              </a:rPr>
              <a:t>tumorigenicity</a:t>
            </a:r>
            <a:r>
              <a:rPr lang="en-US" dirty="0" smtClean="0">
                <a:ea typeface="+mn-ea"/>
              </a:rPr>
              <a:t> of transplanted NSCs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Ideal cellular therapy should comprise autologous cells that can be harvested without difficulty, processed efficiently in vitro, and reinoculated into the same patient.</a:t>
            </a: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Alternate sources of stem cells</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fontScale="85000" lnSpcReduction="1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BM  an alternative and much more clinically accessible pool of stem cells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Eliminate the ethical concerns and logistic issues related to the use of </a:t>
            </a:r>
            <a:r>
              <a:rPr lang="en-US" dirty="0" err="1" smtClean="0">
                <a:ea typeface="+mn-ea"/>
              </a:rPr>
              <a:t>allogeneic</a:t>
            </a:r>
            <a:r>
              <a:rPr lang="en-US" dirty="0" smtClean="0">
                <a:ea typeface="+mn-ea"/>
              </a:rPr>
              <a:t> fetal-derived NSCs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Relative ease of accessibility</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BM-derived stem cells represent a potentially important step</a:t>
            </a:r>
          </a:p>
          <a:p>
            <a:pPr marL="548640" indent="-411480" eaLnBrk="1" fontAlgn="auto" hangingPunct="1">
              <a:spcAft>
                <a:spcPts val="0"/>
              </a:spcAft>
              <a:buClr>
                <a:schemeClr val="tx1">
                  <a:shade val="95000"/>
                </a:schemeClr>
              </a:buClr>
              <a:buFont typeface="Wingdings 2"/>
              <a:buChar char=""/>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sp>
        <p:nvSpPr>
          <p:cNvPr id="3" name="Content Placeholder 2"/>
          <p:cNvSpPr>
            <a:spLocks noGrp="1"/>
          </p:cNvSpPr>
          <p:nvPr>
            <p:ph idx="1"/>
          </p:nvPr>
        </p:nvSpPr>
        <p:spPr/>
        <p:txBody>
          <a:bodyPr>
            <a:normAutofit/>
          </a:bodyPr>
          <a:lstStyle/>
          <a:p>
            <a:pPr eaLnBrk="1" hangingPunct="1">
              <a:lnSpc>
                <a:spcPct val="90000"/>
              </a:lnSpc>
            </a:pPr>
            <a:r>
              <a:rPr lang="en-US" sz="2600">
                <a:latin typeface="Book Antiqua" charset="0"/>
              </a:rPr>
              <a:t>Adipose tissue  </a:t>
            </a:r>
          </a:p>
          <a:p>
            <a:pPr eaLnBrk="1" hangingPunct="1">
              <a:lnSpc>
                <a:spcPct val="90000"/>
              </a:lnSpc>
              <a:buFont typeface="Wingdings 2" charset="0"/>
              <a:buNone/>
            </a:pPr>
            <a:r>
              <a:rPr lang="en-US" sz="2600">
                <a:latin typeface="Book Antiqua" charset="0"/>
              </a:rPr>
              <a:t>       Comparable phenotypic profile to the bone marrow stromal cells</a:t>
            </a:r>
          </a:p>
          <a:p>
            <a:pPr eaLnBrk="1" hangingPunct="1">
              <a:lnSpc>
                <a:spcPct val="90000"/>
              </a:lnSpc>
              <a:buFont typeface="Wingdings 2" charset="0"/>
              <a:buNone/>
            </a:pPr>
            <a:r>
              <a:rPr lang="en-US" sz="2600">
                <a:latin typeface="Book Antiqua" charset="0"/>
              </a:rPr>
              <a:t>     </a:t>
            </a:r>
            <a:r>
              <a:rPr lang="en-US" sz="1400">
                <a:solidFill>
                  <a:srgbClr val="FFFF00"/>
                </a:solidFill>
                <a:latin typeface="Book Antiqua" charset="0"/>
              </a:rPr>
              <a:t>Kingham PJ, Kalbermatten DF, Mahay D, et al: Adiposederived stem cells differentiate into a Schwann cell phenotype and promote neurite outgrowth in vitro. </a:t>
            </a:r>
            <a:r>
              <a:rPr lang="en-US" sz="1400" b="1">
                <a:solidFill>
                  <a:srgbClr val="FFFF00"/>
                </a:solidFill>
                <a:latin typeface="Book Antiqua" charset="0"/>
              </a:rPr>
              <a:t>Exp Neurol  207:267–274, 2007</a:t>
            </a:r>
            <a:endParaRPr lang="en-US" sz="2600">
              <a:latin typeface="Book Antiqua" charset="0"/>
            </a:endParaRPr>
          </a:p>
          <a:p>
            <a:pPr eaLnBrk="1" hangingPunct="1">
              <a:lnSpc>
                <a:spcPct val="90000"/>
              </a:lnSpc>
            </a:pPr>
            <a:endParaRPr lang="en-US" sz="2600">
              <a:latin typeface="Book Antiqua" charset="0"/>
            </a:endParaRPr>
          </a:p>
          <a:p>
            <a:pPr eaLnBrk="1" hangingPunct="1">
              <a:lnSpc>
                <a:spcPct val="90000"/>
              </a:lnSpc>
            </a:pPr>
            <a:r>
              <a:rPr lang="en-US" sz="2600">
                <a:latin typeface="Book Antiqua" charset="0"/>
              </a:rPr>
              <a:t>Skin</a:t>
            </a:r>
          </a:p>
          <a:p>
            <a:pPr eaLnBrk="1" hangingPunct="1">
              <a:lnSpc>
                <a:spcPct val="90000"/>
              </a:lnSpc>
              <a:buFont typeface="Wingdings 2" charset="0"/>
              <a:buNone/>
            </a:pPr>
            <a:r>
              <a:rPr lang="en-US" sz="2600">
                <a:latin typeface="Book Antiqua" charset="0"/>
              </a:rPr>
              <a:t>        neural crest stem cells has been found in the bulge area of hair and whisker follicles</a:t>
            </a:r>
          </a:p>
          <a:p>
            <a:pPr eaLnBrk="1" hangingPunct="1">
              <a:lnSpc>
                <a:spcPct val="90000"/>
              </a:lnSpc>
              <a:buFont typeface="Wingdings 2" charset="0"/>
              <a:buNone/>
            </a:pPr>
            <a:endParaRPr lang="en-US" sz="2600">
              <a:latin typeface="Book Antiqua" charset="0"/>
            </a:endParaRPr>
          </a:p>
          <a:p>
            <a:pPr eaLnBrk="1" hangingPunct="1">
              <a:lnSpc>
                <a:spcPct val="90000"/>
              </a:lnSpc>
              <a:buFont typeface="Wingdings 2" charset="0"/>
              <a:buNone/>
            </a:pPr>
            <a:r>
              <a:rPr lang="en-US" sz="1200">
                <a:solidFill>
                  <a:srgbClr val="FFFF00"/>
                </a:solidFill>
                <a:latin typeface="Book Antiqua" charset="0"/>
              </a:rPr>
              <a:t>          Sieber-Blum M, Grim M, Hu YF, et al: Pluripotent neural crest stem cells in the adult hair follicle. </a:t>
            </a:r>
            <a:r>
              <a:rPr lang="en-US" sz="1200" b="1">
                <a:solidFill>
                  <a:srgbClr val="FFFF00"/>
                </a:solidFill>
                <a:latin typeface="Book Antiqua" charset="0"/>
              </a:rPr>
              <a:t>Dev Dyn 231:258–269,</a:t>
            </a:r>
            <a:r>
              <a:rPr lang="en-US" sz="1200">
                <a:solidFill>
                  <a:srgbClr val="FFFF00"/>
                </a:solidFill>
                <a:latin typeface="Book Antiqua" charset="0"/>
              </a:rPr>
              <a:t>2004</a:t>
            </a:r>
          </a:p>
          <a:p>
            <a:pPr eaLnBrk="1" hangingPunct="1">
              <a:lnSpc>
                <a:spcPct val="90000"/>
              </a:lnSpc>
              <a:buFont typeface="Wingdings 2" charset="0"/>
              <a:buNone/>
            </a:pPr>
            <a:endParaRPr lang="en-US" sz="1200">
              <a:solidFill>
                <a:srgbClr val="FFFF00"/>
              </a:solidFill>
              <a:latin typeface="Book Antiqua" charset="0"/>
            </a:endParaRPr>
          </a:p>
          <a:p>
            <a:pPr eaLnBrk="1" hangingPunct="1">
              <a:lnSpc>
                <a:spcPct val="90000"/>
              </a:lnSpc>
            </a:pPr>
            <a:endParaRPr lang="en-US" sz="2600">
              <a:latin typeface="Book Antiqua" charset="0"/>
            </a:endParaRP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Stem cells</a:t>
            </a:r>
            <a:r>
              <a:rPr lang="en-US" smtClean="0">
                <a:ea typeface="+mj-ea"/>
              </a:rPr>
              <a:t>: Ethics</a:t>
            </a:r>
            <a:r>
              <a:rPr lang="en-US" dirty="0" smtClean="0">
                <a:ea typeface="+mj-ea"/>
              </a:rPr>
              <a:t>, law, and policy</a:t>
            </a:r>
            <a:br>
              <a:rPr lang="en-US" dirty="0" smtClean="0">
                <a:ea typeface="+mj-ea"/>
              </a:rPr>
            </a:br>
            <a:endParaRPr lang="en-US" dirty="0">
              <a:ea typeface="+mj-ea"/>
            </a:endParaRPr>
          </a:p>
        </p:txBody>
      </p:sp>
      <p:sp>
        <p:nvSpPr>
          <p:cNvPr id="79875" name="Content Placeholder 2"/>
          <p:cNvSpPr>
            <a:spLocks noGrp="1"/>
          </p:cNvSpPr>
          <p:nvPr>
            <p:ph idx="1"/>
          </p:nvPr>
        </p:nvSpPr>
        <p:spPr/>
        <p:txBody>
          <a:bodyPr>
            <a:normAutofit fontScale="92500" lnSpcReduction="20000"/>
          </a:bodyPr>
          <a:lstStyle/>
          <a:p>
            <a:pPr eaLnBrk="1" hangingPunct="1"/>
            <a:r>
              <a:rPr lang="en-US">
                <a:latin typeface="Book Antiqua" charset="0"/>
              </a:rPr>
              <a:t>Ethics and policy debates centered on the moral status of the embryo—whether the 2- to 4-day-old blastocyst is a person</a:t>
            </a:r>
          </a:p>
          <a:p>
            <a:pPr eaLnBrk="1" hangingPunct="1"/>
            <a:r>
              <a:rPr lang="en-US">
                <a:latin typeface="Book Antiqua" charset="0"/>
              </a:rPr>
              <a:t>Each country has different moral and regulatory frameworks—one permissive, one restrictive.</a:t>
            </a:r>
          </a:p>
          <a:p>
            <a:pPr eaLnBrk="1" hangingPunct="1"/>
            <a:r>
              <a:rPr lang="en-US">
                <a:latin typeface="Book Antiqua" charset="0"/>
              </a:rPr>
              <a:t>Stem cell research involves balancing the interests of 2 groups</a:t>
            </a:r>
          </a:p>
          <a:p>
            <a:pPr eaLnBrk="1" hangingPunct="1">
              <a:buFont typeface="Wingdings 2" charset="0"/>
              <a:buNone/>
            </a:pPr>
            <a:r>
              <a:rPr lang="en-US">
                <a:latin typeface="Book Antiqua" charset="0"/>
              </a:rPr>
              <a:t> 1) the cell, gamete, and embryo donors and </a:t>
            </a:r>
          </a:p>
          <a:p>
            <a:pPr eaLnBrk="1" hangingPunct="1">
              <a:buFont typeface="Wingdings 2" charset="0"/>
              <a:buNone/>
            </a:pPr>
            <a:r>
              <a:rPr lang="en-US">
                <a:latin typeface="Book Antiqua" charset="0"/>
              </a:rPr>
              <a:t>2) The volunteers participating in clinical trials</a:t>
            </a: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762000"/>
            <a:ext cx="8458200" cy="5546725"/>
          </a:xfrm>
        </p:spPr>
        <p:txBody>
          <a:bodyPr>
            <a:normAutofit/>
          </a:bodyPr>
          <a:lstStyle/>
          <a:p>
            <a:pPr eaLnBrk="1" hangingPunct="1">
              <a:lnSpc>
                <a:spcPct val="90000"/>
              </a:lnSpc>
            </a:pPr>
            <a:r>
              <a:rPr lang="en-US" sz="2600">
                <a:latin typeface="Book Antiqua" charset="0"/>
              </a:rPr>
              <a:t>First-in-human trials are high-reward, high-risk endeavors and are full of uncertainty. </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Investigators and sponsors should present review committees with a clear and thoughtful research plan that will satisfy requirements to </a:t>
            </a:r>
            <a:r>
              <a:rPr lang="ja-JP" altLang="en-US" sz="2600">
                <a:latin typeface="Book Antiqua" charset="0"/>
              </a:rPr>
              <a:t>“</a:t>
            </a:r>
            <a:r>
              <a:rPr lang="en-US" sz="2600">
                <a:latin typeface="Book Antiqua" charset="0"/>
              </a:rPr>
              <a:t>do no harm.</a:t>
            </a:r>
            <a:r>
              <a:rPr lang="ja-JP" altLang="en-US" sz="2600">
                <a:latin typeface="Book Antiqua" charset="0"/>
              </a:rPr>
              <a:t>”</a:t>
            </a:r>
            <a:r>
              <a:rPr lang="en-US" sz="2600">
                <a:latin typeface="Book Antiqua" charset="0"/>
              </a:rPr>
              <a:t> </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Ethicists and nonspecialists should take time to familiarize themselves with the basics of stem cell biology and the predictive power of animal models</a:t>
            </a:r>
          </a:p>
          <a:p>
            <a:pPr eaLnBrk="1" hangingPunct="1">
              <a:lnSpc>
                <a:spcPct val="90000"/>
              </a:lnSpc>
              <a:buFont typeface="Wingdings 2" charset="0"/>
              <a:buNone/>
            </a:pPr>
            <a:endParaRPr lang="en-US" sz="2600">
              <a:latin typeface="Book Antiqua" charset="0"/>
            </a:endParaRPr>
          </a:p>
          <a:p>
            <a:pPr eaLnBrk="1" hangingPunct="1">
              <a:lnSpc>
                <a:spcPct val="90000"/>
              </a:lnSpc>
            </a:pPr>
            <a:r>
              <a:rPr lang="en-US" sz="2600">
                <a:latin typeface="Book Antiqua" charset="0"/>
              </a:rPr>
              <a:t>The world is watching these experiments to see if the field can live up to its bold promise.</a:t>
            </a:r>
          </a:p>
          <a:p>
            <a:pPr eaLnBrk="1" hangingPunct="1">
              <a:lnSpc>
                <a:spcPct val="90000"/>
              </a:lnSpc>
              <a:buFont typeface="Wingdings 2" charset="0"/>
              <a:buNone/>
            </a:pPr>
            <a:endParaRPr lang="en-US" sz="2600">
              <a:latin typeface="Book Antiqua" charset="0"/>
            </a:endParaRPr>
          </a:p>
          <a:p>
            <a:pPr eaLnBrk="1" hangingPunct="1">
              <a:lnSpc>
                <a:spcPct val="90000"/>
              </a:lnSpc>
            </a:pPr>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Indian Scenario</a:t>
            </a:r>
            <a:endParaRPr lang="en-US" dirty="0">
              <a:ea typeface="+mj-ea"/>
            </a:endParaRPr>
          </a:p>
        </p:txBody>
      </p:sp>
      <p:sp>
        <p:nvSpPr>
          <p:cNvPr id="3" name="Content Placeholder 2"/>
          <p:cNvSpPr>
            <a:spLocks noGrp="1"/>
          </p:cNvSpPr>
          <p:nvPr>
            <p:ph idx="1"/>
          </p:nvPr>
        </p:nvSpPr>
        <p:spPr/>
        <p:txBody>
          <a:bodyPr>
            <a:normAutofit lnSpcReduction="10000"/>
          </a:bodyPr>
          <a:lstStyle/>
          <a:p>
            <a:pPr eaLnBrk="1" hangingPunct="1">
              <a:lnSpc>
                <a:spcPct val="80000"/>
              </a:lnSpc>
            </a:pPr>
            <a:r>
              <a:rPr lang="en-US" sz="2600">
                <a:latin typeface="Book Antiqua" charset="0"/>
              </a:rPr>
              <a:t>ICMR and department of biotechnology has come up with  </a:t>
            </a:r>
            <a:r>
              <a:rPr lang="ja-JP" altLang="en-US" sz="2600">
                <a:latin typeface="Book Antiqua" charset="0"/>
              </a:rPr>
              <a:t>“</a:t>
            </a:r>
            <a:r>
              <a:rPr lang="en-US" sz="2600">
                <a:latin typeface="Book Antiqua" charset="0"/>
              </a:rPr>
              <a:t>Guidelines for stem cell research and therapy "in 2007.</a:t>
            </a:r>
          </a:p>
          <a:p>
            <a:pPr eaLnBrk="1" hangingPunct="1">
              <a:lnSpc>
                <a:spcPct val="80000"/>
              </a:lnSpc>
              <a:buFont typeface="Wingdings 2" charset="0"/>
              <a:buNone/>
            </a:pPr>
            <a:endParaRPr lang="en-US" sz="2600">
              <a:latin typeface="Book Antiqua" charset="0"/>
            </a:endParaRPr>
          </a:p>
          <a:p>
            <a:pPr eaLnBrk="1" hangingPunct="1">
              <a:lnSpc>
                <a:spcPct val="80000"/>
              </a:lnSpc>
            </a:pPr>
            <a:r>
              <a:rPr lang="en-US" sz="2600">
                <a:latin typeface="Book Antiqua" charset="0"/>
              </a:rPr>
              <a:t>These guidelines address both ethical and scientific concerns to encourage responsible practices in the area of stem cell research and therapy</a:t>
            </a:r>
          </a:p>
          <a:p>
            <a:pPr eaLnBrk="1" hangingPunct="1">
              <a:lnSpc>
                <a:spcPct val="80000"/>
              </a:lnSpc>
              <a:buFont typeface="Wingdings 2" charset="0"/>
              <a:buNone/>
            </a:pPr>
            <a:endParaRPr lang="en-US" sz="2600">
              <a:latin typeface="Book Antiqua" charset="0"/>
            </a:endParaRPr>
          </a:p>
          <a:p>
            <a:pPr eaLnBrk="1" hangingPunct="1">
              <a:lnSpc>
                <a:spcPct val="80000"/>
              </a:lnSpc>
            </a:pPr>
            <a:r>
              <a:rPr lang="en-US" sz="2600">
                <a:latin typeface="Book Antiqua" charset="0"/>
              </a:rPr>
              <a:t>National Apex Committee for Stem Cell Research and Therapy (NAC-SCRT) and Institutional Committee for Stem Cell Research and Therapy (IC-SCRT) formed to review and monitor stem cell research . </a:t>
            </a:r>
          </a:p>
          <a:p>
            <a:pPr eaLnBrk="1" hangingPunct="1">
              <a:lnSpc>
                <a:spcPct val="80000"/>
              </a:lnSpc>
            </a:pPr>
            <a:endParaRPr lang="en-US" sz="2600">
              <a:latin typeface="Book Antiqua" charset="0"/>
            </a:endParaRPr>
          </a:p>
          <a:p>
            <a:pPr eaLnBrk="1" hangingPunct="1">
              <a:lnSpc>
                <a:spcPct val="80000"/>
              </a:lnSpc>
            </a:pPr>
            <a:endParaRPr lang="en-US" sz="2600">
              <a:latin typeface="Book Antiqua" charset="0"/>
            </a:endParaRPr>
          </a:p>
          <a:p>
            <a:pPr eaLnBrk="1" hangingPunct="1">
              <a:lnSpc>
                <a:spcPct val="80000"/>
              </a:lnSpc>
            </a:pPr>
            <a:endParaRPr lang="en-US" sz="2600">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Use of stem cells for therapeutic purposes</a:t>
            </a:r>
            <a:br>
              <a:rPr lang="en-US" dirty="0" smtClean="0">
                <a:ea typeface="+mj-ea"/>
              </a:rPr>
            </a:br>
            <a:endParaRPr lang="en-US" dirty="0">
              <a:ea typeface="+mj-ea"/>
            </a:endParaRPr>
          </a:p>
        </p:txBody>
      </p:sp>
      <p:sp>
        <p:nvSpPr>
          <p:cNvPr id="82947" name="Content Placeholder 2"/>
          <p:cNvSpPr>
            <a:spLocks noGrp="1"/>
          </p:cNvSpPr>
          <p:nvPr>
            <p:ph idx="1"/>
          </p:nvPr>
        </p:nvSpPr>
        <p:spPr>
          <a:xfrm>
            <a:off x="457200" y="1600200"/>
            <a:ext cx="8686800" cy="4708525"/>
          </a:xfrm>
        </p:spPr>
        <p:txBody>
          <a:bodyPr/>
          <a:lstStyle/>
          <a:p>
            <a:pPr eaLnBrk="1" hangingPunct="1"/>
            <a:r>
              <a:rPr lang="en-US">
                <a:latin typeface="Book Antiqua" charset="0"/>
              </a:rPr>
              <a:t>As of date, there is no approved indication for stem cell therapy as a part of routine medical practice, other than Bone Marrow Transplantation (BMT)</a:t>
            </a:r>
          </a:p>
          <a:p>
            <a:pPr eaLnBrk="1" hangingPunct="1">
              <a:buFont typeface="Wingdings 2" charset="0"/>
              <a:buNone/>
            </a:pPr>
            <a:endParaRPr lang="en-US">
              <a:latin typeface="Book Antiqua" charset="0"/>
            </a:endParaRPr>
          </a:p>
          <a:p>
            <a:pPr eaLnBrk="1" hangingPunct="1"/>
            <a:r>
              <a:rPr lang="en-US">
                <a:latin typeface="Book Antiqua" charset="0"/>
              </a:rPr>
              <a:t>All other usages are experimental and should be done with prior permission from the regulatory body.</a:t>
            </a: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Safeguards for Use of Human Embryonic Stem (HES) Cells</a:t>
            </a:r>
            <a:br>
              <a:rPr lang="en-US" dirty="0" smtClean="0">
                <a:ea typeface="+mj-ea"/>
              </a:rPr>
            </a:br>
            <a:endParaRPr lang="en-US" dirty="0">
              <a:ea typeface="+mj-ea"/>
            </a:endParaRPr>
          </a:p>
        </p:txBody>
      </p:sp>
      <p:pic>
        <p:nvPicPr>
          <p:cNvPr id="83971"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20155" b="20155"/>
          <a:stretch>
            <a:fillRect/>
          </a:stretch>
        </p:blipFill>
        <p:spPr/>
      </p:pic>
    </p:spTree>
  </p:cSld>
  <p:clrMapOvr>
    <a:masterClrMapping/>
  </p:clrMapOvr>
  <p:timing>
    <p:tnLst>
      <p:par>
        <p:cTn xmlns:p14="http://schemas.microsoft.com/office/powerpoint/2010/mai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endParaRPr lang="en-US">
              <a:ea typeface="+mj-ea"/>
            </a:endParaRPr>
          </a:p>
        </p:txBody>
      </p:sp>
      <p:pic>
        <p:nvPicPr>
          <p:cNvPr id="84995"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a:xfrm>
            <a:off x="0" y="0"/>
            <a:ext cx="9097963" cy="6096000"/>
          </a:xfrm>
        </p:spPr>
      </p:pic>
      <p:sp>
        <p:nvSpPr>
          <p:cNvPr id="5" name="Rectangle 4"/>
          <p:cNvSpPr/>
          <p:nvPr/>
        </p:nvSpPr>
        <p:spPr>
          <a:xfrm>
            <a:off x="0" y="5638800"/>
            <a:ext cx="9144000" cy="12192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solidFill>
                <a:schemeClr val="bg1"/>
              </a:solidFill>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eaLnBrk="1" fontAlgn="auto" hangingPunct="1">
              <a:spcAft>
                <a:spcPts val="0"/>
              </a:spcAft>
              <a:defRPr/>
            </a:pPr>
            <a:r>
              <a:rPr lang="en-US" dirty="0" smtClean="0">
                <a:ea typeface="+mj-ea"/>
              </a:rPr>
              <a:t>Adult stem cells</a:t>
            </a:r>
            <a:endParaRPr lang="en-US" dirty="0">
              <a:ea typeface="+mj-ea"/>
            </a:endParaRPr>
          </a:p>
        </p:txBody>
      </p:sp>
      <p:sp>
        <p:nvSpPr>
          <p:cNvPr id="21507" name="Content Placeholder 2"/>
          <p:cNvSpPr>
            <a:spLocks noGrp="1"/>
          </p:cNvSpPr>
          <p:nvPr>
            <p:ph idx="1"/>
          </p:nvPr>
        </p:nvSpPr>
        <p:spPr/>
        <p:txBody>
          <a:bodyPr/>
          <a:lstStyle/>
          <a:p>
            <a:pPr eaLnBrk="1" hangingPunct="1"/>
            <a:r>
              <a:rPr lang="en-US">
                <a:latin typeface="Book Antiqua" charset="0"/>
              </a:rPr>
              <a:t>Potential source of autologous cells for transplantation therapies that eliminates immunological complications.</a:t>
            </a:r>
          </a:p>
          <a:p>
            <a:pPr eaLnBrk="1" hangingPunct="1"/>
            <a:r>
              <a:rPr lang="en-US">
                <a:latin typeface="Book Antiqua" charset="0"/>
              </a:rPr>
              <a:t>First recognized in the hematopoietic system with the development of bone marrow transplantations.</a:t>
            </a:r>
          </a:p>
          <a:p>
            <a:pPr eaLnBrk="1" hangingPunct="1"/>
            <a:r>
              <a:rPr lang="en-US">
                <a:latin typeface="Book Antiqua" charset="0"/>
              </a:rPr>
              <a:t>Discovery of unexpected plasticity and regenerative capabilities in the adult CNS made it the first solid organ system shown to possess somatic stem cells.</a:t>
            </a:r>
          </a:p>
          <a:p>
            <a:pPr eaLnBrk="1" hangingPunct="1"/>
            <a:endParaRPr lang="en-US">
              <a:latin typeface="Book Antiqua" charset="0"/>
            </a:endParaRPr>
          </a:p>
          <a:p>
            <a:pPr eaLnBrk="1" hangingPunct="1"/>
            <a:endParaRPr lang="en-US">
              <a:latin typeface="Book Antiqua" charset="0"/>
            </a:endParaRPr>
          </a:p>
          <a:p>
            <a:pPr eaLnBrk="1" hangingPunct="1"/>
            <a:endParaRPr lang="en-US">
              <a:latin typeface="Book Antiqua" charset="0"/>
            </a:endParaRPr>
          </a:p>
        </p:txBody>
      </p:sp>
    </p:spTree>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ea typeface="+mj-ea"/>
              </a:rPr>
              <a:t>Neural Stem Cells</a:t>
            </a:r>
            <a:br>
              <a:rPr lang="en-US" dirty="0" smtClean="0">
                <a:ea typeface="+mj-ea"/>
              </a:rPr>
            </a:br>
            <a:endParaRPr lang="en-US" dirty="0">
              <a:ea typeface="+mj-ea"/>
            </a:endParaRPr>
          </a:p>
        </p:txBody>
      </p:sp>
      <p:sp>
        <p:nvSpPr>
          <p:cNvPr id="3" name="Content Placeholder 2"/>
          <p:cNvSpPr>
            <a:spLocks noGrp="1"/>
          </p:cNvSpPr>
          <p:nvPr>
            <p:ph idx="1"/>
          </p:nvPr>
        </p:nvSpPr>
        <p:spPr/>
        <p:txBody>
          <a:bodyPr>
            <a:normAutofit fontScale="92500" lnSpcReduction="20000"/>
          </a:bodyPr>
          <a:lstStyle/>
          <a:p>
            <a:pPr marL="548640" indent="-411480" eaLnBrk="1" fontAlgn="auto" hangingPunct="1">
              <a:spcAft>
                <a:spcPts val="0"/>
              </a:spcAft>
              <a:buClr>
                <a:schemeClr val="tx1">
                  <a:shade val="95000"/>
                </a:schemeClr>
              </a:buClr>
              <a:buFont typeface="Wingdings 2"/>
              <a:buChar char=""/>
              <a:defRPr/>
            </a:pPr>
            <a:r>
              <a:rPr lang="en-US" dirty="0" smtClean="0">
                <a:ea typeface="+mn-ea"/>
              </a:rPr>
              <a:t>First inferred from evidence of neuronal turnover in the olfactory bulb and hippocampus</a:t>
            </a:r>
          </a:p>
          <a:p>
            <a:pPr marL="548640" indent="-411480" eaLnBrk="1" fontAlgn="auto" hangingPunct="1">
              <a:spcAft>
                <a:spcPts val="0"/>
              </a:spcAft>
              <a:buClr>
                <a:schemeClr val="tx1">
                  <a:shade val="95000"/>
                </a:schemeClr>
              </a:buClr>
              <a:buFont typeface="Wingdings 2"/>
              <a:buNone/>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 Cells with more restricted neural differentiation capabilities committed to specific subpopulation lineages</a:t>
            </a:r>
          </a:p>
          <a:p>
            <a:pPr marL="548640" indent="-411480" eaLnBrk="1" fontAlgn="auto" hangingPunct="1">
              <a:spcAft>
                <a:spcPts val="0"/>
              </a:spcAft>
              <a:buClr>
                <a:schemeClr val="tx1">
                  <a:shade val="95000"/>
                </a:schemeClr>
              </a:buClr>
              <a:buFont typeface="Wingdings 2"/>
              <a:buChar char=""/>
              <a:defRPr/>
            </a:pPr>
            <a:endParaRPr lang="en-US" dirty="0" smtClean="0">
              <a:ea typeface="+mn-ea"/>
            </a:endParaRPr>
          </a:p>
          <a:p>
            <a:pPr marL="548640" indent="-411480" eaLnBrk="1" fontAlgn="auto" hangingPunct="1">
              <a:spcAft>
                <a:spcPts val="0"/>
              </a:spcAft>
              <a:buClr>
                <a:schemeClr val="tx1">
                  <a:shade val="95000"/>
                </a:schemeClr>
              </a:buClr>
              <a:buFont typeface="Wingdings 2"/>
              <a:buChar char=""/>
              <a:defRPr/>
            </a:pPr>
            <a:r>
              <a:rPr lang="en-US" dirty="0" smtClean="0">
                <a:ea typeface="+mn-ea"/>
              </a:rPr>
              <a:t>Currently, there is still no set of markers or protein expression profiles that precisely define and fully characterize undifferentiated NSCs</a:t>
            </a:r>
          </a:p>
          <a:p>
            <a:pPr marL="548640" indent="-411480" eaLnBrk="1" fontAlgn="auto" hangingPunct="1">
              <a:spcAft>
                <a:spcPts val="0"/>
              </a:spcAft>
              <a:buClr>
                <a:schemeClr val="tx1">
                  <a:shade val="95000"/>
                </a:schemeClr>
              </a:buClr>
              <a:buFont typeface="Wingdings 2"/>
              <a:buChar char=""/>
              <a:defRPr/>
            </a:pPr>
            <a:endParaRPr lang="en-US" dirty="0">
              <a:ea typeface="+mn-ea"/>
            </a:endParaRPr>
          </a:p>
        </p:txBody>
      </p:sp>
    </p:spTree>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eaLnBrk="1" fontAlgn="auto" hangingPunct="1">
              <a:spcAft>
                <a:spcPts val="0"/>
              </a:spcAft>
              <a:defRPr/>
            </a:pPr>
            <a:r>
              <a:rPr lang="en-US" dirty="0" smtClean="0">
                <a:ea typeface="+mj-ea"/>
              </a:rPr>
              <a:t>Induced pluripotent stem cells</a:t>
            </a:r>
            <a:endParaRPr lang="en-US" dirty="0">
              <a:ea typeface="+mj-ea"/>
            </a:endParaRPr>
          </a:p>
        </p:txBody>
      </p:sp>
      <p:sp>
        <p:nvSpPr>
          <p:cNvPr id="3" name="Content Placeholder 2"/>
          <p:cNvSpPr>
            <a:spLocks noGrp="1"/>
          </p:cNvSpPr>
          <p:nvPr>
            <p:ph idx="1"/>
          </p:nvPr>
        </p:nvSpPr>
        <p:spPr>
          <a:xfrm>
            <a:off x="304800" y="1219200"/>
            <a:ext cx="8534400" cy="5257800"/>
          </a:xfrm>
        </p:spPr>
        <p:txBody>
          <a:bodyPr>
            <a:normAutofit/>
          </a:bodyPr>
          <a:lstStyle/>
          <a:p>
            <a:pPr eaLnBrk="1" hangingPunct="1">
              <a:lnSpc>
                <a:spcPct val="90000"/>
              </a:lnSpc>
            </a:pPr>
            <a:r>
              <a:rPr lang="en-US" sz="2600">
                <a:latin typeface="Book Antiqua" charset="0"/>
              </a:rPr>
              <a:t>Type of pluripotent stem cell artificially derived from a non-pluripotent cell, typically an adult somatic cell, by inducing a "forced" expression of certain genes.</a:t>
            </a:r>
          </a:p>
          <a:p>
            <a:pPr eaLnBrk="1" hangingPunct="1">
              <a:lnSpc>
                <a:spcPct val="90000"/>
              </a:lnSpc>
            </a:pPr>
            <a:r>
              <a:rPr lang="en-US" sz="2600">
                <a:latin typeface="Book Antiqua" charset="0"/>
              </a:rPr>
              <a:t>Are believed to be identical to natural pluripotent stem cells</a:t>
            </a:r>
          </a:p>
          <a:p>
            <a:pPr eaLnBrk="1" hangingPunct="1">
              <a:lnSpc>
                <a:spcPct val="90000"/>
              </a:lnSpc>
            </a:pPr>
            <a:r>
              <a:rPr lang="en-US" sz="2600">
                <a:latin typeface="Book Antiqua" charset="0"/>
              </a:rPr>
              <a:t>first produced in 2006 from mouse cells and in 2007 from human cells.</a:t>
            </a:r>
          </a:p>
          <a:p>
            <a:pPr eaLnBrk="1" hangingPunct="1">
              <a:lnSpc>
                <a:spcPct val="90000"/>
              </a:lnSpc>
              <a:buFont typeface="Wingdings 2" charset="0"/>
              <a:buNone/>
            </a:pPr>
            <a:endParaRPr lang="en-US" sz="1600">
              <a:solidFill>
                <a:srgbClr val="FFFF00"/>
              </a:solidFill>
              <a:latin typeface="Book Antiqua" charset="0"/>
            </a:endParaRPr>
          </a:p>
          <a:p>
            <a:pPr eaLnBrk="1" hangingPunct="1">
              <a:lnSpc>
                <a:spcPct val="90000"/>
              </a:lnSpc>
              <a:buFont typeface="Wingdings 2" charset="0"/>
              <a:buNone/>
            </a:pPr>
            <a:r>
              <a:rPr lang="en-US" sz="1600">
                <a:solidFill>
                  <a:srgbClr val="FFFF00"/>
                </a:solidFill>
                <a:latin typeface="Book Antiqua" charset="0"/>
              </a:rPr>
              <a:t>        Yu J, Vodyanik MA, et al. | Induced Pluripotent Stem Cell Lines Derived from Human Somatic Cells | Science DOI: 10.1126/science.1151526</a:t>
            </a:r>
          </a:p>
          <a:p>
            <a:pPr eaLnBrk="1" hangingPunct="1">
              <a:lnSpc>
                <a:spcPct val="90000"/>
              </a:lnSpc>
            </a:pPr>
            <a:r>
              <a:rPr lang="en-US" sz="2600">
                <a:latin typeface="Book Antiqua" charset="0"/>
              </a:rPr>
              <a:t>Oncogenecity is a concern</a:t>
            </a:r>
          </a:p>
          <a:p>
            <a:pPr eaLnBrk="1" hangingPunct="1">
              <a:lnSpc>
                <a:spcPct val="90000"/>
              </a:lnSpc>
              <a:buFont typeface="Wingdings 2" charset="0"/>
              <a:buNone/>
            </a:pPr>
            <a:r>
              <a:rPr lang="en-US" sz="1500">
                <a:solidFill>
                  <a:srgbClr val="FFFF00"/>
                </a:solidFill>
                <a:latin typeface="Book Antiqua" charset="0"/>
              </a:rPr>
              <a:t>           </a:t>
            </a:r>
          </a:p>
          <a:p>
            <a:pPr eaLnBrk="1" hangingPunct="1">
              <a:lnSpc>
                <a:spcPct val="90000"/>
              </a:lnSpc>
              <a:buFont typeface="Wingdings 2" charset="0"/>
              <a:buNone/>
            </a:pPr>
            <a:r>
              <a:rPr lang="en-US" sz="1500">
                <a:solidFill>
                  <a:srgbClr val="FFFF00"/>
                </a:solidFill>
                <a:latin typeface="Book Antiqua" charset="0"/>
              </a:rPr>
              <a:t>         Takahashi, K. &amp; Yamanaka, S. Induction of pluripotent stem cells from mouse embryonic and adult fibroblast cultures by defined factors. Cell 2006;126:663–676</a:t>
            </a:r>
          </a:p>
        </p:txBody>
      </p:sp>
    </p:spTree>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1365</TotalTime>
  <Words>4011</Words>
  <Application>Microsoft Macintosh PowerPoint</Application>
  <PresentationFormat>On-screen Show (4:3)</PresentationFormat>
  <Paragraphs>502</Paragraphs>
  <Slides>68</Slides>
  <Notes>63</Notes>
  <HiddenSlides>0</HiddenSlides>
  <MMClips>0</MMClips>
  <ScaleCrop>false</ScaleCrop>
  <HeadingPairs>
    <vt:vector size="4" baseType="variant">
      <vt:variant>
        <vt:lpstr>Theme</vt:lpstr>
      </vt:variant>
      <vt:variant>
        <vt:i4>1</vt:i4>
      </vt:variant>
      <vt:variant>
        <vt:lpstr>Slide Titles</vt:lpstr>
      </vt:variant>
      <vt:variant>
        <vt:i4>68</vt:i4>
      </vt:variant>
    </vt:vector>
  </HeadingPairs>
  <TitlesOfParts>
    <vt:vector size="69" baseType="lpstr">
      <vt:lpstr>Black</vt:lpstr>
      <vt:lpstr>STEM CELLS IN NEUROSURGEY</vt:lpstr>
      <vt:lpstr>PowerPoint Presentation</vt:lpstr>
      <vt:lpstr>PowerPoint Presentation</vt:lpstr>
      <vt:lpstr>Stem cells</vt:lpstr>
      <vt:lpstr>Embryonic Stem cells</vt:lpstr>
      <vt:lpstr>Fetal Stem Cells</vt:lpstr>
      <vt:lpstr>Adult stem cells</vt:lpstr>
      <vt:lpstr>Neural Stem Cells </vt:lpstr>
      <vt:lpstr>Induced pluripotent stem cells</vt:lpstr>
      <vt:lpstr>PowerPoint Presentation</vt:lpstr>
      <vt:lpstr>PowerPoint Presentation</vt:lpstr>
      <vt:lpstr>Treatment  of Brain Cancer </vt:lpstr>
      <vt:lpstr>  Stem cells as delivery vehicles  </vt:lpstr>
      <vt:lpstr>Immunostimulatory cytokines</vt:lpstr>
      <vt:lpstr>Prodrug activation enzymes </vt:lpstr>
      <vt:lpstr>Viral vectors </vt:lpstr>
      <vt:lpstr>Proapoptotic proteins </vt:lpstr>
      <vt:lpstr>Inherent antitumor activity of neural stem cells </vt:lpstr>
      <vt:lpstr>Future perspectives and challenges </vt:lpstr>
      <vt:lpstr>Traumatic Brain Injury </vt:lpstr>
      <vt:lpstr>PowerPoint Presentation</vt:lpstr>
      <vt:lpstr>Spinal Cord Injury </vt:lpstr>
      <vt:lpstr>PowerPoint Presentation</vt:lpstr>
      <vt:lpstr>PowerPoint Presentation</vt:lpstr>
      <vt:lpstr>Barriers to regeneration and common strategies of spinal cord repair </vt:lpstr>
      <vt:lpstr>PowerPoint Presentation</vt:lpstr>
      <vt:lpstr>PowerPoint Presentation</vt:lpstr>
      <vt:lpstr>PowerPoint Presentation</vt:lpstr>
      <vt:lpstr>Transplanting embryonic stem cells as therapy  for spinal cord injury </vt:lpstr>
      <vt:lpstr>PowerPoint Presentation</vt:lpstr>
      <vt:lpstr>Possible mechanisms for improvement</vt:lpstr>
      <vt:lpstr>Activity-based restoration therapy </vt:lpstr>
      <vt:lpstr>PowerPoint Presentation</vt:lpstr>
      <vt:lpstr>Peripheral nerve injury</vt:lpstr>
      <vt:lpstr>  Possible sources for peripheral nerve repair</vt:lpstr>
      <vt:lpstr> Considerations for Optimizing Stem Cell Therapy for Peripheral Nerve Repair </vt:lpstr>
      <vt:lpstr>PowerPoint Presentation</vt:lpstr>
      <vt:lpstr>PowerPoint Presentation</vt:lpstr>
      <vt:lpstr>PowerPoint Presentation</vt:lpstr>
      <vt:lpstr>PowerPoint Presentation</vt:lpstr>
      <vt:lpstr>Stroke</vt:lpstr>
      <vt:lpstr>PowerPoint Presentation</vt:lpstr>
      <vt:lpstr>PowerPoint Presentation</vt:lpstr>
      <vt:lpstr>Parkinson’s Disease</vt:lpstr>
      <vt:lpstr>PowerPoint Presentation</vt:lpstr>
      <vt:lpstr>Fetal VM tissue transplantation </vt:lpstr>
      <vt:lpstr>PowerPoint Presentation</vt:lpstr>
      <vt:lpstr>Generating dopaminergic neurons from stem cells </vt:lpstr>
      <vt:lpstr>PowerPoint Presentation</vt:lpstr>
      <vt:lpstr>  The choice of location for stem cell transplantation? </vt:lpstr>
      <vt:lpstr>Stem cells as delivery tools </vt:lpstr>
      <vt:lpstr>Future Directions, Toward Clinical Applications </vt:lpstr>
      <vt:lpstr>PowerPoint Presentation</vt:lpstr>
      <vt:lpstr>Concerns  </vt:lpstr>
      <vt:lpstr>Cell therapy in Huntington disease </vt:lpstr>
      <vt:lpstr>PowerPoint Presentation</vt:lpstr>
      <vt:lpstr>PowerPoint Presentation</vt:lpstr>
      <vt:lpstr>Other uses</vt:lpstr>
      <vt:lpstr>Methods of stem cell implantation</vt:lpstr>
      <vt:lpstr>Problems with use of neural stem cells </vt:lpstr>
      <vt:lpstr>Alternate sources of stem cells </vt:lpstr>
      <vt:lpstr>PowerPoint Presentation</vt:lpstr>
      <vt:lpstr>Stem cells: Ethics, law, and policy </vt:lpstr>
      <vt:lpstr>PowerPoint Presentation</vt:lpstr>
      <vt:lpstr>Indian Scenario</vt:lpstr>
      <vt:lpstr>Use of stem cells for therapeutic purposes </vt:lpstr>
      <vt:lpstr>Safeguards for Use of Human Embryonic Stem (HES) Cells </vt:lpstr>
      <vt:lpstr>PowerPoint Presentation</vt:lpstr>
    </vt:vector>
  </TitlesOfParts>
  <Company>AIIMS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STEM CELLS IN NEUROSURGEY</dc:title>
  <dc:creator>Noufal Basheer</dc:creator>
  <cp:lastModifiedBy>Dr Suri</cp:lastModifiedBy>
  <cp:revision>30</cp:revision>
  <dcterms:created xsi:type="dcterms:W3CDTF">2009-08-22T09:04:25Z</dcterms:created>
  <dcterms:modified xsi:type="dcterms:W3CDTF">2013-12-17T06:18:03Z</dcterms:modified>
</cp:coreProperties>
</file>